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4"/>
    <p:sldMasterId id="2147483660" r:id="rId5"/>
    <p:sldMasterId id="2147483661" r:id="rId6"/>
  </p:sldMasterIdLst>
  <p:notesMasterIdLst>
    <p:notesMasterId r:id="rId51"/>
  </p:notesMasterIdLst>
  <p:sldIdLst>
    <p:sldId id="271" r:id="rId7"/>
    <p:sldId id="272" r:id="rId8"/>
    <p:sldId id="302" r:id="rId9"/>
    <p:sldId id="303" r:id="rId10"/>
    <p:sldId id="304" r:id="rId11"/>
    <p:sldId id="305" r:id="rId12"/>
    <p:sldId id="306" r:id="rId13"/>
    <p:sldId id="307" r:id="rId14"/>
    <p:sldId id="308" r:id="rId15"/>
    <p:sldId id="310" r:id="rId16"/>
    <p:sldId id="311" r:id="rId17"/>
    <p:sldId id="312" r:id="rId18"/>
    <p:sldId id="313" r:id="rId19"/>
    <p:sldId id="314" r:id="rId20"/>
    <p:sldId id="315" r:id="rId21"/>
    <p:sldId id="284" r:id="rId22"/>
    <p:sldId id="298" r:id="rId23"/>
    <p:sldId id="285" r:id="rId24"/>
    <p:sldId id="316" r:id="rId25"/>
    <p:sldId id="317" r:id="rId26"/>
    <p:sldId id="318" r:id="rId27"/>
    <p:sldId id="319" r:id="rId28"/>
    <p:sldId id="320" r:id="rId29"/>
    <p:sldId id="273" r:id="rId30"/>
    <p:sldId id="274" r:id="rId31"/>
    <p:sldId id="299" r:id="rId32"/>
    <p:sldId id="275" r:id="rId33"/>
    <p:sldId id="276" r:id="rId34"/>
    <p:sldId id="277" r:id="rId35"/>
    <p:sldId id="278" r:id="rId36"/>
    <p:sldId id="279" r:id="rId37"/>
    <p:sldId id="280" r:id="rId38"/>
    <p:sldId id="281" r:id="rId39"/>
    <p:sldId id="282" r:id="rId40"/>
    <p:sldId id="283" r:id="rId41"/>
    <p:sldId id="287" r:id="rId42"/>
    <p:sldId id="288" r:id="rId43"/>
    <p:sldId id="289" r:id="rId44"/>
    <p:sldId id="290" r:id="rId45"/>
    <p:sldId id="292" r:id="rId46"/>
    <p:sldId id="294" r:id="rId47"/>
    <p:sldId id="300" r:id="rId48"/>
    <p:sldId id="297" r:id="rId49"/>
    <p:sldId id="296"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1B2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D2DE73-F756-41C4-AE8E-BAF6A358E4CD}" v="30" dt="2019-09-13T18:07:49.7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1758"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yer, Laura" userId="851fc8e6-4b39-47ce-b8d7-631127980533" providerId="ADAL" clId="{2FD2DE73-F756-41C4-AE8E-BAF6A358E4CD}"/>
    <pc:docChg chg="custSel modSld">
      <pc:chgData name="Meyer, Laura" userId="851fc8e6-4b39-47ce-b8d7-631127980533" providerId="ADAL" clId="{2FD2DE73-F756-41C4-AE8E-BAF6A358E4CD}" dt="2019-09-16T17:05:38.871" v="104" actId="20577"/>
      <pc:docMkLst>
        <pc:docMk/>
      </pc:docMkLst>
      <pc:sldChg chg="delSp modSp">
        <pc:chgData name="Meyer, Laura" userId="851fc8e6-4b39-47ce-b8d7-631127980533" providerId="ADAL" clId="{2FD2DE73-F756-41C4-AE8E-BAF6A358E4CD}" dt="2019-09-16T17:04:32.662" v="47"/>
        <pc:sldMkLst>
          <pc:docMk/>
          <pc:sldMk cId="1895230892" sldId="274"/>
        </pc:sldMkLst>
        <pc:spChg chg="mod">
          <ac:chgData name="Meyer, Laura" userId="851fc8e6-4b39-47ce-b8d7-631127980533" providerId="ADAL" clId="{2FD2DE73-F756-41C4-AE8E-BAF6A358E4CD}" dt="2019-09-16T17:04:19.915" v="42" actId="20577"/>
          <ac:spMkLst>
            <pc:docMk/>
            <pc:sldMk cId="1895230892" sldId="274"/>
            <ac:spMk id="2" creationId="{00000000-0000-0000-0000-000000000000}"/>
          </ac:spMkLst>
        </pc:spChg>
        <pc:spChg chg="mod">
          <ac:chgData name="Meyer, Laura" userId="851fc8e6-4b39-47ce-b8d7-631127980533" providerId="ADAL" clId="{2FD2DE73-F756-41C4-AE8E-BAF6A358E4CD}" dt="2019-09-16T17:04:28.630" v="44" actId="27636"/>
          <ac:spMkLst>
            <pc:docMk/>
            <pc:sldMk cId="1895230892" sldId="274"/>
            <ac:spMk id="3" creationId="{00000000-0000-0000-0000-000000000000}"/>
          </ac:spMkLst>
        </pc:spChg>
        <pc:spChg chg="del mod">
          <ac:chgData name="Meyer, Laura" userId="851fc8e6-4b39-47ce-b8d7-631127980533" providerId="ADAL" clId="{2FD2DE73-F756-41C4-AE8E-BAF6A358E4CD}" dt="2019-09-16T17:04:32.662" v="47"/>
          <ac:spMkLst>
            <pc:docMk/>
            <pc:sldMk cId="1895230892" sldId="274"/>
            <ac:spMk id="6" creationId="{00000000-0000-0000-0000-000000000000}"/>
          </ac:spMkLst>
        </pc:spChg>
      </pc:sldChg>
      <pc:sldChg chg="modSp">
        <pc:chgData name="Meyer, Laura" userId="851fc8e6-4b39-47ce-b8d7-631127980533" providerId="ADAL" clId="{2FD2DE73-F756-41C4-AE8E-BAF6A358E4CD}" dt="2019-09-16T17:05:38.871" v="104" actId="20577"/>
        <pc:sldMkLst>
          <pc:docMk/>
          <pc:sldMk cId="3395930384" sldId="278"/>
        </pc:sldMkLst>
        <pc:spChg chg="mod">
          <ac:chgData name="Meyer, Laura" userId="851fc8e6-4b39-47ce-b8d7-631127980533" providerId="ADAL" clId="{2FD2DE73-F756-41C4-AE8E-BAF6A358E4CD}" dt="2019-09-16T17:05:38.871" v="104" actId="20577"/>
          <ac:spMkLst>
            <pc:docMk/>
            <pc:sldMk cId="3395930384" sldId="278"/>
            <ac:spMk id="2" creationId="{998D6996-D091-4421-9DA6-71C0CFB25D7F}"/>
          </ac:spMkLst>
        </pc:spChg>
      </pc:sldChg>
      <pc:sldChg chg="modSp">
        <pc:chgData name="Meyer, Laura" userId="851fc8e6-4b39-47ce-b8d7-631127980533" providerId="ADAL" clId="{2FD2DE73-F756-41C4-AE8E-BAF6A358E4CD}" dt="2019-09-13T18:07:49.743" v="41" actId="20577"/>
        <pc:sldMkLst>
          <pc:docMk/>
          <pc:sldMk cId="2894635895" sldId="285"/>
        </pc:sldMkLst>
        <pc:spChg chg="mod">
          <ac:chgData name="Meyer, Laura" userId="851fc8e6-4b39-47ce-b8d7-631127980533" providerId="ADAL" clId="{2FD2DE73-F756-41C4-AE8E-BAF6A358E4CD}" dt="2019-09-13T18:07:49.743" v="41" actId="20577"/>
          <ac:spMkLst>
            <pc:docMk/>
            <pc:sldMk cId="2894635895" sldId="285"/>
            <ac:spMk id="20" creationId="{00000000-0000-0000-0000-000000000000}"/>
          </ac:spMkLst>
        </pc:spChg>
      </pc:sldChg>
      <pc:sldChg chg="addSp delSp modSp">
        <pc:chgData name="Meyer, Laura" userId="851fc8e6-4b39-47ce-b8d7-631127980533" providerId="ADAL" clId="{2FD2DE73-F756-41C4-AE8E-BAF6A358E4CD}" dt="2019-09-13T18:06:57.670" v="16" actId="1076"/>
        <pc:sldMkLst>
          <pc:docMk/>
          <pc:sldMk cId="176936446" sldId="308"/>
        </pc:sldMkLst>
        <pc:spChg chg="del mod">
          <ac:chgData name="Meyer, Laura" userId="851fc8e6-4b39-47ce-b8d7-631127980533" providerId="ADAL" clId="{2FD2DE73-F756-41C4-AE8E-BAF6A358E4CD}" dt="2019-09-13T18:05:03.921" v="5"/>
          <ac:spMkLst>
            <pc:docMk/>
            <pc:sldMk cId="176936446" sldId="308"/>
            <ac:spMk id="2" creationId="{00000000-0000-0000-0000-000000000000}"/>
          </ac:spMkLst>
        </pc:spChg>
        <pc:spChg chg="add mod">
          <ac:chgData name="Meyer, Laura" userId="851fc8e6-4b39-47ce-b8d7-631127980533" providerId="ADAL" clId="{2FD2DE73-F756-41C4-AE8E-BAF6A358E4CD}" dt="2019-09-13T18:06:54.967" v="15" actId="1076"/>
          <ac:spMkLst>
            <pc:docMk/>
            <pc:sldMk cId="176936446" sldId="308"/>
            <ac:spMk id="3" creationId="{884C3E8E-1989-49A0-9C86-551836771D90}"/>
          </ac:spMkLst>
        </pc:spChg>
        <pc:spChg chg="add del mod">
          <ac:chgData name="Meyer, Laura" userId="851fc8e6-4b39-47ce-b8d7-631127980533" providerId="ADAL" clId="{2FD2DE73-F756-41C4-AE8E-BAF6A358E4CD}" dt="2019-09-13T18:06:35.364" v="10"/>
          <ac:spMkLst>
            <pc:docMk/>
            <pc:sldMk cId="176936446" sldId="308"/>
            <ac:spMk id="4" creationId="{60CE2D15-D90A-4C7D-AD0A-F985FC378A15}"/>
          </ac:spMkLst>
        </pc:spChg>
        <pc:picChg chg="add mod">
          <ac:chgData name="Meyer, Laura" userId="851fc8e6-4b39-47ce-b8d7-631127980533" providerId="ADAL" clId="{2FD2DE73-F756-41C4-AE8E-BAF6A358E4CD}" dt="2019-09-13T18:06:57.670" v="16" actId="1076"/>
          <ac:picMkLst>
            <pc:docMk/>
            <pc:sldMk cId="176936446" sldId="308"/>
            <ac:picMk id="1026" creationId="{FC8B745B-F54A-4AD1-9A9E-81FE7F740342}"/>
          </ac:picMkLst>
        </pc:picChg>
      </pc:sldChg>
    </pc:docChg>
  </pc:docChgLst>
  <pc:docChgLst>
    <pc:chgData name="Klaphake, Carrie" userId="S::klaphake@northeastern.edu::b260061b-7fde-43b3-9283-c990e7189764" providerId="AD" clId="Web-{E7A67C7B-25B4-486A-B4C2-5BB0176D4301}"/>
    <pc:docChg chg="addSld modSld sldOrd">
      <pc:chgData name="Klaphake, Carrie" userId="S::klaphake@northeastern.edu::b260061b-7fde-43b3-9283-c990e7189764" providerId="AD" clId="Web-{E7A67C7B-25B4-486A-B4C2-5BB0176D4301}" dt="2019-07-23T15:43:31.328" v="243" actId="20577"/>
      <pc:docMkLst>
        <pc:docMk/>
      </pc:docMkLst>
      <pc:sldChg chg="modSp new ord">
        <pc:chgData name="Klaphake, Carrie" userId="S::klaphake@northeastern.edu::b260061b-7fde-43b3-9283-c990e7189764" providerId="AD" clId="Web-{E7A67C7B-25B4-486A-B4C2-5BB0176D4301}" dt="2019-07-23T15:43:31.313" v="242" actId="20577"/>
        <pc:sldMkLst>
          <pc:docMk/>
          <pc:sldMk cId="3254332262" sldId="300"/>
        </pc:sldMkLst>
        <pc:spChg chg="mod">
          <ac:chgData name="Klaphake, Carrie" userId="S::klaphake@northeastern.edu::b260061b-7fde-43b3-9283-c990e7189764" providerId="AD" clId="Web-{E7A67C7B-25B4-486A-B4C2-5BB0176D4301}" dt="2019-07-23T15:40:57.703" v="25" actId="20577"/>
          <ac:spMkLst>
            <pc:docMk/>
            <pc:sldMk cId="3254332262" sldId="300"/>
            <ac:spMk id="2" creationId="{ADCA7756-547B-4638-8B98-27673BB66F18}"/>
          </ac:spMkLst>
        </pc:spChg>
        <pc:spChg chg="mod">
          <ac:chgData name="Klaphake, Carrie" userId="S::klaphake@northeastern.edu::b260061b-7fde-43b3-9283-c990e7189764" providerId="AD" clId="Web-{E7A67C7B-25B4-486A-B4C2-5BB0176D4301}" dt="2019-07-23T15:43:31.313" v="242" actId="20577"/>
          <ac:spMkLst>
            <pc:docMk/>
            <pc:sldMk cId="3254332262" sldId="300"/>
            <ac:spMk id="3" creationId="{789221D3-9A58-4FF0-80E3-C5A9345DCE6E}"/>
          </ac:spMkLst>
        </pc:spChg>
      </pc:sldChg>
    </pc:docChg>
  </pc:docChgLst>
  <pc:docChgLst>
    <pc:chgData name="Klaphake, Carrie" userId="S::klaphake@northeastern.edu::b260061b-7fde-43b3-9283-c990e7189764" providerId="AD" clId="Web-{601C5A63-89A1-4FCA-9A91-B03B6B533F9F}"/>
    <pc:docChg chg="addSld delSld modSld sldOrd">
      <pc:chgData name="Klaphake, Carrie" userId="S::klaphake@northeastern.edu::b260061b-7fde-43b3-9283-c990e7189764" providerId="AD" clId="Web-{601C5A63-89A1-4FCA-9A91-B03B6B533F9F}" dt="2019-07-23T15:04:27.795" v="417"/>
      <pc:docMkLst>
        <pc:docMk/>
      </pc:docMkLst>
      <pc:sldChg chg="modSp modNotes">
        <pc:chgData name="Klaphake, Carrie" userId="S::klaphake@northeastern.edu::b260061b-7fde-43b3-9283-c990e7189764" providerId="AD" clId="Web-{601C5A63-89A1-4FCA-9A91-B03B6B533F9F}" dt="2019-07-23T14:50:04.858" v="49"/>
        <pc:sldMkLst>
          <pc:docMk/>
          <pc:sldMk cId="3395930384" sldId="278"/>
        </pc:sldMkLst>
        <pc:spChg chg="mod">
          <ac:chgData name="Klaphake, Carrie" userId="S::klaphake@northeastern.edu::b260061b-7fde-43b3-9283-c990e7189764" providerId="AD" clId="Web-{601C5A63-89A1-4FCA-9A91-B03B6B533F9F}" dt="2019-07-23T14:48:51.467" v="11" actId="20577"/>
          <ac:spMkLst>
            <pc:docMk/>
            <pc:sldMk cId="3395930384" sldId="278"/>
            <ac:spMk id="2" creationId="{998D6996-D091-4421-9DA6-71C0CFB25D7F}"/>
          </ac:spMkLst>
        </pc:spChg>
      </pc:sldChg>
      <pc:sldChg chg="modSp">
        <pc:chgData name="Klaphake, Carrie" userId="S::klaphake@northeastern.edu::b260061b-7fde-43b3-9283-c990e7189764" providerId="AD" clId="Web-{601C5A63-89A1-4FCA-9A91-B03B6B533F9F}" dt="2019-07-23T14:50:28.654" v="56" actId="20577"/>
        <pc:sldMkLst>
          <pc:docMk/>
          <pc:sldMk cId="167542720" sldId="279"/>
        </pc:sldMkLst>
        <pc:spChg chg="mod">
          <ac:chgData name="Klaphake, Carrie" userId="S::klaphake@northeastern.edu::b260061b-7fde-43b3-9283-c990e7189764" providerId="AD" clId="Web-{601C5A63-89A1-4FCA-9A91-B03B6B533F9F}" dt="2019-07-23T14:50:10.061" v="50" actId="14100"/>
          <ac:spMkLst>
            <pc:docMk/>
            <pc:sldMk cId="167542720" sldId="279"/>
            <ac:spMk id="2" creationId="{00000000-0000-0000-0000-000000000000}"/>
          </ac:spMkLst>
        </pc:spChg>
        <pc:spChg chg="mod">
          <ac:chgData name="Klaphake, Carrie" userId="S::klaphake@northeastern.edu::b260061b-7fde-43b3-9283-c990e7189764" providerId="AD" clId="Web-{601C5A63-89A1-4FCA-9A91-B03B6B533F9F}" dt="2019-07-23T14:50:28.654" v="56" actId="20577"/>
          <ac:spMkLst>
            <pc:docMk/>
            <pc:sldMk cId="167542720" sldId="279"/>
            <ac:spMk id="5" creationId="{00000000-0000-0000-0000-000000000000}"/>
          </ac:spMkLst>
        </pc:spChg>
      </pc:sldChg>
      <pc:sldChg chg="modSp">
        <pc:chgData name="Klaphake, Carrie" userId="S::klaphake@northeastern.edu::b260061b-7fde-43b3-9283-c990e7189764" providerId="AD" clId="Web-{601C5A63-89A1-4FCA-9A91-B03B6B533F9F}" dt="2019-07-23T14:50:58.826" v="60" actId="14100"/>
        <pc:sldMkLst>
          <pc:docMk/>
          <pc:sldMk cId="549614185" sldId="280"/>
        </pc:sldMkLst>
        <pc:spChg chg="mod">
          <ac:chgData name="Klaphake, Carrie" userId="S::klaphake@northeastern.edu::b260061b-7fde-43b3-9283-c990e7189764" providerId="AD" clId="Web-{601C5A63-89A1-4FCA-9A91-B03B6B533F9F}" dt="2019-07-23T14:50:52.701" v="59" actId="14100"/>
          <ac:spMkLst>
            <pc:docMk/>
            <pc:sldMk cId="549614185" sldId="280"/>
            <ac:spMk id="2" creationId="{67D22EA4-AF7C-4A3C-8E90-14FC483ADFBB}"/>
          </ac:spMkLst>
        </pc:spChg>
        <pc:spChg chg="mod">
          <ac:chgData name="Klaphake, Carrie" userId="S::klaphake@northeastern.edu::b260061b-7fde-43b3-9283-c990e7189764" providerId="AD" clId="Web-{601C5A63-89A1-4FCA-9A91-B03B6B533F9F}" dt="2019-07-23T14:50:58.826" v="60" actId="14100"/>
          <ac:spMkLst>
            <pc:docMk/>
            <pc:sldMk cId="549614185" sldId="280"/>
            <ac:spMk id="4" creationId="{00000000-0000-0000-0000-000000000000}"/>
          </ac:spMkLst>
        </pc:spChg>
      </pc:sldChg>
      <pc:sldChg chg="modNotes">
        <pc:chgData name="Klaphake, Carrie" userId="S::klaphake@northeastern.edu::b260061b-7fde-43b3-9283-c990e7189764" providerId="AD" clId="Web-{601C5A63-89A1-4FCA-9A91-B03B6B533F9F}" dt="2019-07-23T14:53:11.186" v="93"/>
        <pc:sldMkLst>
          <pc:docMk/>
          <pc:sldMk cId="3536364112" sldId="284"/>
        </pc:sldMkLst>
      </pc:sldChg>
      <pc:sldChg chg="modSp new">
        <pc:chgData name="Klaphake, Carrie" userId="S::klaphake@northeastern.edu::b260061b-7fde-43b3-9283-c990e7189764" providerId="AD" clId="Web-{601C5A63-89A1-4FCA-9A91-B03B6B533F9F}" dt="2019-07-23T14:59:08.733" v="407" actId="20577"/>
        <pc:sldMkLst>
          <pc:docMk/>
          <pc:sldMk cId="26965106" sldId="298"/>
        </pc:sldMkLst>
        <pc:spChg chg="mod">
          <ac:chgData name="Klaphake, Carrie" userId="S::klaphake@northeastern.edu::b260061b-7fde-43b3-9283-c990e7189764" providerId="AD" clId="Web-{601C5A63-89A1-4FCA-9A91-B03B6B533F9F}" dt="2019-07-23T14:53:22.920" v="121" actId="20577"/>
          <ac:spMkLst>
            <pc:docMk/>
            <pc:sldMk cId="26965106" sldId="298"/>
            <ac:spMk id="2" creationId="{E6CD5C99-70B1-4C5F-AC94-60F7280A3E55}"/>
          </ac:spMkLst>
        </pc:spChg>
        <pc:spChg chg="mod">
          <ac:chgData name="Klaphake, Carrie" userId="S::klaphake@northeastern.edu::b260061b-7fde-43b3-9283-c990e7189764" providerId="AD" clId="Web-{601C5A63-89A1-4FCA-9A91-B03B6B533F9F}" dt="2019-07-23T14:59:08.733" v="407" actId="20577"/>
          <ac:spMkLst>
            <pc:docMk/>
            <pc:sldMk cId="26965106" sldId="298"/>
            <ac:spMk id="3" creationId="{243A9EBA-7E2C-4ABD-96C7-A8BDC718642C}"/>
          </ac:spMkLst>
        </pc:spChg>
      </pc:sldChg>
      <pc:sldChg chg="addSp modSp new">
        <pc:chgData name="Klaphake, Carrie" userId="S::klaphake@northeastern.edu::b260061b-7fde-43b3-9283-c990e7189764" providerId="AD" clId="Web-{601C5A63-89A1-4FCA-9A91-B03B6B533F9F}" dt="2019-07-23T15:01:14.326" v="414" actId="1076"/>
        <pc:sldMkLst>
          <pc:docMk/>
          <pc:sldMk cId="1065799215" sldId="299"/>
        </pc:sldMkLst>
        <pc:picChg chg="add mod">
          <ac:chgData name="Klaphake, Carrie" userId="S::klaphake@northeastern.edu::b260061b-7fde-43b3-9283-c990e7189764" providerId="AD" clId="Web-{601C5A63-89A1-4FCA-9A91-B03B6B533F9F}" dt="2019-07-23T15:01:14.326" v="414" actId="1076"/>
          <ac:picMkLst>
            <pc:docMk/>
            <pc:sldMk cId="1065799215" sldId="299"/>
            <ac:picMk id="2" creationId="{1D935F88-468D-4C66-A20A-EAAA54FFE05D}"/>
          </ac:picMkLst>
        </pc:picChg>
      </pc:sldChg>
    </pc:docChg>
  </pc:docChgLst>
  <pc:docChgLst>
    <pc:chgData name="Klaphake, Carrie" userId="S::klaphake@northeastern.edu::b260061b-7fde-43b3-9283-c990e7189764" providerId="AD" clId="Web-{BEACB7AB-65DB-45E3-A402-409072BB44A8}"/>
    <pc:docChg chg="modSld">
      <pc:chgData name="Klaphake, Carrie" userId="S::klaphake@northeastern.edu::b260061b-7fde-43b3-9283-c990e7189764" providerId="AD" clId="Web-{BEACB7AB-65DB-45E3-A402-409072BB44A8}" dt="2019-07-30T16:47:29.564" v="5" actId="20577"/>
      <pc:docMkLst>
        <pc:docMk/>
      </pc:docMkLst>
      <pc:sldChg chg="modSp">
        <pc:chgData name="Klaphake, Carrie" userId="S::klaphake@northeastern.edu::b260061b-7fde-43b3-9283-c990e7189764" providerId="AD" clId="Web-{BEACB7AB-65DB-45E3-A402-409072BB44A8}" dt="2019-07-30T16:47:29.564" v="4" actId="20577"/>
        <pc:sldMkLst>
          <pc:docMk/>
          <pc:sldMk cId="1757511352" sldId="272"/>
        </pc:sldMkLst>
        <pc:spChg chg="mod">
          <ac:chgData name="Klaphake, Carrie" userId="S::klaphake@northeastern.edu::b260061b-7fde-43b3-9283-c990e7189764" providerId="AD" clId="Web-{BEACB7AB-65DB-45E3-A402-409072BB44A8}" dt="2019-07-30T16:47:29.564" v="4" actId="20577"/>
          <ac:spMkLst>
            <pc:docMk/>
            <pc:sldMk cId="1757511352" sldId="272"/>
            <ac:spMk id="3" creationId="{00000000-0000-0000-0000-000000000000}"/>
          </ac:spMkLst>
        </pc:spChg>
      </pc:sldChg>
    </pc:docChg>
  </pc:docChgLst>
  <pc:docChgLst>
    <pc:chgData name="Klaphake, Carrie" userId="S::klaphake@northeastern.edu::b260061b-7fde-43b3-9283-c990e7189764" providerId="AD" clId="Web-{322B9D7A-9600-4908-9906-7741AE7F5A5E}"/>
    <pc:docChg chg="delSld modSld sldOrd">
      <pc:chgData name="Klaphake, Carrie" userId="S::klaphake@northeastern.edu::b260061b-7fde-43b3-9283-c990e7189764" providerId="AD" clId="Web-{322B9D7A-9600-4908-9906-7741AE7F5A5E}" dt="2019-07-30T19:42:57.419" v="47"/>
      <pc:docMkLst>
        <pc:docMk/>
      </pc:docMkLst>
      <pc:sldChg chg="modSp modNotes">
        <pc:chgData name="Klaphake, Carrie" userId="S::klaphake@northeastern.edu::b260061b-7fde-43b3-9283-c990e7189764" providerId="AD" clId="Web-{322B9D7A-9600-4908-9906-7741AE7F5A5E}" dt="2019-07-30T19:42:43.809" v="46" actId="20577"/>
        <pc:sldMkLst>
          <pc:docMk/>
          <pc:sldMk cId="2738210461" sldId="271"/>
        </pc:sldMkLst>
        <pc:spChg chg="mod">
          <ac:chgData name="Klaphake, Carrie" userId="S::klaphake@northeastern.edu::b260061b-7fde-43b3-9283-c990e7189764" providerId="AD" clId="Web-{322B9D7A-9600-4908-9906-7741AE7F5A5E}" dt="2019-07-30T19:42:43.809" v="46" actId="20577"/>
          <ac:spMkLst>
            <pc:docMk/>
            <pc:sldMk cId="2738210461" sldId="271"/>
            <ac:spMk id="2" creationId="{00000000-0000-0000-0000-000000000000}"/>
          </ac:spMkLst>
        </pc:spChg>
      </pc:sldChg>
      <pc:sldChg chg="modSp">
        <pc:chgData name="Klaphake, Carrie" userId="S::klaphake@northeastern.edu::b260061b-7fde-43b3-9283-c990e7189764" providerId="AD" clId="Web-{322B9D7A-9600-4908-9906-7741AE7F5A5E}" dt="2019-07-30T19:40:49.991" v="9" actId="20577"/>
        <pc:sldMkLst>
          <pc:docMk/>
          <pc:sldMk cId="1757511352" sldId="272"/>
        </pc:sldMkLst>
        <pc:spChg chg="mod">
          <ac:chgData name="Klaphake, Carrie" userId="S::klaphake@northeastern.edu::b260061b-7fde-43b3-9283-c990e7189764" providerId="AD" clId="Web-{322B9D7A-9600-4908-9906-7741AE7F5A5E}" dt="2019-07-30T19:40:49.991" v="9" actId="20577"/>
          <ac:spMkLst>
            <pc:docMk/>
            <pc:sldMk cId="1757511352" sldId="272"/>
            <ac:spMk id="3" creationId="{00000000-0000-0000-0000-000000000000}"/>
          </ac:spMkLst>
        </pc:spChg>
      </pc:sldChg>
      <pc:sldChg chg="ord">
        <pc:chgData name="Klaphake, Carrie" userId="S::klaphake@northeastern.edu::b260061b-7fde-43b3-9283-c990e7189764" providerId="AD" clId="Web-{322B9D7A-9600-4908-9906-7741AE7F5A5E}" dt="2019-07-30T19:41:10.555" v="36"/>
        <pc:sldMkLst>
          <pc:docMk/>
          <pc:sldMk cId="3918529755" sldId="273"/>
        </pc:sldMkLst>
      </pc:sldChg>
      <pc:sldChg chg="ord">
        <pc:chgData name="Klaphake, Carrie" userId="S::klaphake@northeastern.edu::b260061b-7fde-43b3-9283-c990e7189764" providerId="AD" clId="Web-{322B9D7A-9600-4908-9906-7741AE7F5A5E}" dt="2019-07-30T19:41:10.555" v="35"/>
        <pc:sldMkLst>
          <pc:docMk/>
          <pc:sldMk cId="1895230892" sldId="274"/>
        </pc:sldMkLst>
      </pc:sldChg>
      <pc:sldChg chg="ord">
        <pc:chgData name="Klaphake, Carrie" userId="S::klaphake@northeastern.edu::b260061b-7fde-43b3-9283-c990e7189764" providerId="AD" clId="Web-{322B9D7A-9600-4908-9906-7741AE7F5A5E}" dt="2019-07-30T19:41:10.539" v="33"/>
        <pc:sldMkLst>
          <pc:docMk/>
          <pc:sldMk cId="1376049399" sldId="275"/>
        </pc:sldMkLst>
      </pc:sldChg>
      <pc:sldChg chg="ord">
        <pc:chgData name="Klaphake, Carrie" userId="S::klaphake@northeastern.edu::b260061b-7fde-43b3-9283-c990e7189764" providerId="AD" clId="Web-{322B9D7A-9600-4908-9906-7741AE7F5A5E}" dt="2019-07-30T19:41:10.539" v="32"/>
        <pc:sldMkLst>
          <pc:docMk/>
          <pc:sldMk cId="2846483916" sldId="276"/>
        </pc:sldMkLst>
      </pc:sldChg>
      <pc:sldChg chg="ord">
        <pc:chgData name="Klaphake, Carrie" userId="S::klaphake@northeastern.edu::b260061b-7fde-43b3-9283-c990e7189764" providerId="AD" clId="Web-{322B9D7A-9600-4908-9906-7741AE7F5A5E}" dt="2019-07-30T19:41:10.539" v="31"/>
        <pc:sldMkLst>
          <pc:docMk/>
          <pc:sldMk cId="3979383652" sldId="277"/>
        </pc:sldMkLst>
      </pc:sldChg>
      <pc:sldChg chg="ord">
        <pc:chgData name="Klaphake, Carrie" userId="S::klaphake@northeastern.edu::b260061b-7fde-43b3-9283-c990e7189764" providerId="AD" clId="Web-{322B9D7A-9600-4908-9906-7741AE7F5A5E}" dt="2019-07-30T19:41:10.539" v="30"/>
        <pc:sldMkLst>
          <pc:docMk/>
          <pc:sldMk cId="3395930384" sldId="278"/>
        </pc:sldMkLst>
      </pc:sldChg>
      <pc:sldChg chg="ord">
        <pc:chgData name="Klaphake, Carrie" userId="S::klaphake@northeastern.edu::b260061b-7fde-43b3-9283-c990e7189764" providerId="AD" clId="Web-{322B9D7A-9600-4908-9906-7741AE7F5A5E}" dt="2019-07-30T19:41:10.539" v="29"/>
        <pc:sldMkLst>
          <pc:docMk/>
          <pc:sldMk cId="167542720" sldId="279"/>
        </pc:sldMkLst>
      </pc:sldChg>
      <pc:sldChg chg="ord">
        <pc:chgData name="Klaphake, Carrie" userId="S::klaphake@northeastern.edu::b260061b-7fde-43b3-9283-c990e7189764" providerId="AD" clId="Web-{322B9D7A-9600-4908-9906-7741AE7F5A5E}" dt="2019-07-30T19:41:10.539" v="28"/>
        <pc:sldMkLst>
          <pc:docMk/>
          <pc:sldMk cId="549614185" sldId="280"/>
        </pc:sldMkLst>
      </pc:sldChg>
      <pc:sldChg chg="ord">
        <pc:chgData name="Klaphake, Carrie" userId="S::klaphake@northeastern.edu::b260061b-7fde-43b3-9283-c990e7189764" providerId="AD" clId="Web-{322B9D7A-9600-4908-9906-7741AE7F5A5E}" dt="2019-07-30T19:41:10.539" v="27"/>
        <pc:sldMkLst>
          <pc:docMk/>
          <pc:sldMk cId="3025248322" sldId="281"/>
        </pc:sldMkLst>
      </pc:sldChg>
      <pc:sldChg chg="ord">
        <pc:chgData name="Klaphake, Carrie" userId="S::klaphake@northeastern.edu::b260061b-7fde-43b3-9283-c990e7189764" providerId="AD" clId="Web-{322B9D7A-9600-4908-9906-7741AE7F5A5E}" dt="2019-07-30T19:41:10.539" v="26"/>
        <pc:sldMkLst>
          <pc:docMk/>
          <pc:sldMk cId="641953103" sldId="282"/>
        </pc:sldMkLst>
      </pc:sldChg>
      <pc:sldChg chg="ord">
        <pc:chgData name="Klaphake, Carrie" userId="S::klaphake@northeastern.edu::b260061b-7fde-43b3-9283-c990e7189764" providerId="AD" clId="Web-{322B9D7A-9600-4908-9906-7741AE7F5A5E}" dt="2019-07-30T19:41:10.539" v="25"/>
        <pc:sldMkLst>
          <pc:docMk/>
          <pc:sldMk cId="2183131016" sldId="283"/>
        </pc:sldMkLst>
      </pc:sldChg>
      <pc:sldChg chg="ord">
        <pc:chgData name="Klaphake, Carrie" userId="S::klaphake@northeastern.edu::b260061b-7fde-43b3-9283-c990e7189764" providerId="AD" clId="Web-{322B9D7A-9600-4908-9906-7741AE7F5A5E}" dt="2019-07-30T19:41:10.539" v="24"/>
        <pc:sldMkLst>
          <pc:docMk/>
          <pc:sldMk cId="3536364112" sldId="284"/>
        </pc:sldMkLst>
      </pc:sldChg>
      <pc:sldChg chg="ord">
        <pc:chgData name="Klaphake, Carrie" userId="S::klaphake@northeastern.edu::b260061b-7fde-43b3-9283-c990e7189764" providerId="AD" clId="Web-{322B9D7A-9600-4908-9906-7741AE7F5A5E}" dt="2019-07-30T19:41:10.539" v="22"/>
        <pc:sldMkLst>
          <pc:docMk/>
          <pc:sldMk cId="2894635895" sldId="285"/>
        </pc:sldMkLst>
      </pc:sldChg>
      <pc:sldChg chg="ord">
        <pc:chgData name="Klaphake, Carrie" userId="S::klaphake@northeastern.edu::b260061b-7fde-43b3-9283-c990e7189764" providerId="AD" clId="Web-{322B9D7A-9600-4908-9906-7741AE7F5A5E}" dt="2019-07-30T19:41:10.539" v="20"/>
        <pc:sldMkLst>
          <pc:docMk/>
          <pc:sldMk cId="2604125215" sldId="287"/>
        </pc:sldMkLst>
      </pc:sldChg>
      <pc:sldChg chg="ord">
        <pc:chgData name="Klaphake, Carrie" userId="S::klaphake@northeastern.edu::b260061b-7fde-43b3-9283-c990e7189764" providerId="AD" clId="Web-{322B9D7A-9600-4908-9906-7741AE7F5A5E}" dt="2019-07-30T19:41:10.539" v="19"/>
        <pc:sldMkLst>
          <pc:docMk/>
          <pc:sldMk cId="4124813219" sldId="288"/>
        </pc:sldMkLst>
      </pc:sldChg>
      <pc:sldChg chg="ord">
        <pc:chgData name="Klaphake, Carrie" userId="S::klaphake@northeastern.edu::b260061b-7fde-43b3-9283-c990e7189764" providerId="AD" clId="Web-{322B9D7A-9600-4908-9906-7741AE7F5A5E}" dt="2019-07-30T19:41:10.539" v="18"/>
        <pc:sldMkLst>
          <pc:docMk/>
          <pc:sldMk cId="1593437663" sldId="289"/>
        </pc:sldMkLst>
      </pc:sldChg>
      <pc:sldChg chg="ord">
        <pc:chgData name="Klaphake, Carrie" userId="S::klaphake@northeastern.edu::b260061b-7fde-43b3-9283-c990e7189764" providerId="AD" clId="Web-{322B9D7A-9600-4908-9906-7741AE7F5A5E}" dt="2019-07-30T19:41:10.539" v="17"/>
        <pc:sldMkLst>
          <pc:docMk/>
          <pc:sldMk cId="165960400" sldId="290"/>
        </pc:sldMkLst>
      </pc:sldChg>
      <pc:sldChg chg="ord">
        <pc:chgData name="Klaphake, Carrie" userId="S::klaphake@northeastern.edu::b260061b-7fde-43b3-9283-c990e7189764" providerId="AD" clId="Web-{322B9D7A-9600-4908-9906-7741AE7F5A5E}" dt="2019-07-30T19:41:10.539" v="15"/>
        <pc:sldMkLst>
          <pc:docMk/>
          <pc:sldMk cId="1051824914" sldId="292"/>
        </pc:sldMkLst>
      </pc:sldChg>
      <pc:sldChg chg="ord">
        <pc:chgData name="Klaphake, Carrie" userId="S::klaphake@northeastern.edu::b260061b-7fde-43b3-9283-c990e7189764" providerId="AD" clId="Web-{322B9D7A-9600-4908-9906-7741AE7F5A5E}" dt="2019-07-30T19:41:10.539" v="13"/>
        <pc:sldMkLst>
          <pc:docMk/>
          <pc:sldMk cId="3700125516" sldId="294"/>
        </pc:sldMkLst>
      </pc:sldChg>
      <pc:sldChg chg="ord">
        <pc:chgData name="Klaphake, Carrie" userId="S::klaphake@northeastern.edu::b260061b-7fde-43b3-9283-c990e7189764" providerId="AD" clId="Web-{322B9D7A-9600-4908-9906-7741AE7F5A5E}" dt="2019-07-30T19:42:06.370" v="39"/>
        <pc:sldMkLst>
          <pc:docMk/>
          <pc:sldMk cId="3157158910" sldId="296"/>
        </pc:sldMkLst>
      </pc:sldChg>
      <pc:sldChg chg="ord">
        <pc:chgData name="Klaphake, Carrie" userId="S::klaphake@northeastern.edu::b260061b-7fde-43b3-9283-c990e7189764" providerId="AD" clId="Web-{322B9D7A-9600-4908-9906-7741AE7F5A5E}" dt="2019-07-30T19:41:10.539" v="23"/>
        <pc:sldMkLst>
          <pc:docMk/>
          <pc:sldMk cId="26965106" sldId="298"/>
        </pc:sldMkLst>
      </pc:sldChg>
      <pc:sldChg chg="ord">
        <pc:chgData name="Klaphake, Carrie" userId="S::klaphake@northeastern.edu::b260061b-7fde-43b3-9283-c990e7189764" providerId="AD" clId="Web-{322B9D7A-9600-4908-9906-7741AE7F5A5E}" dt="2019-07-30T19:41:10.539" v="34"/>
        <pc:sldMkLst>
          <pc:docMk/>
          <pc:sldMk cId="1065799215" sldId="299"/>
        </pc:sldMkLst>
      </pc:sldChg>
      <pc:sldChg chg="ord">
        <pc:chgData name="Klaphake, Carrie" userId="S::klaphake@northeastern.edu::b260061b-7fde-43b3-9283-c990e7189764" providerId="AD" clId="Web-{322B9D7A-9600-4908-9906-7741AE7F5A5E}" dt="2019-07-30T19:41:10.539" v="12"/>
        <pc:sldMkLst>
          <pc:docMk/>
          <pc:sldMk cId="3254332262" sldId="300"/>
        </pc:sldMkLst>
      </pc:sldChg>
      <pc:sldChg chg="ord">
        <pc:chgData name="Klaphake, Carrie" userId="S::klaphake@northeastern.edu::b260061b-7fde-43b3-9283-c990e7189764" providerId="AD" clId="Web-{322B9D7A-9600-4908-9906-7741AE7F5A5E}" dt="2019-07-30T19:41:56.541" v="38"/>
        <pc:sldMkLst>
          <pc:docMk/>
          <pc:sldMk cId="3592806436" sldId="320"/>
        </pc:sldMkLst>
      </pc:sldChg>
    </pc:docChg>
  </pc:docChgLst>
  <pc:docChgLst>
    <pc:chgData name="Klaphake, Carrie" userId="b260061b-7fde-43b3-9283-c990e7189764" providerId="ADAL" clId="{383BCFC1-26B6-4343-9BFA-F3E177A93117}"/>
    <pc:docChg chg="custSel modSld modNotesMaster">
      <pc:chgData name="Klaphake, Carrie" userId="b260061b-7fde-43b3-9283-c990e7189764" providerId="ADAL" clId="{383BCFC1-26B6-4343-9BFA-F3E177A93117}" dt="2019-07-23T18:36:30.325" v="2" actId="27636"/>
      <pc:docMkLst>
        <pc:docMk/>
      </pc:docMkLst>
      <pc:sldChg chg="modNotes">
        <pc:chgData name="Klaphake, Carrie" userId="b260061b-7fde-43b3-9283-c990e7189764" providerId="ADAL" clId="{383BCFC1-26B6-4343-9BFA-F3E177A93117}" dt="2019-07-23T18:36:30.325" v="2" actId="27636"/>
        <pc:sldMkLst>
          <pc:docMk/>
          <pc:sldMk cId="167542720" sldId="279"/>
        </pc:sldMkLst>
      </pc:sldChg>
    </pc:docChg>
  </pc:docChgLst>
  <pc:docChgLst>
    <pc:chgData name="Klaphake, Carrie" userId="S::klaphake@northeastern.edu::b260061b-7fde-43b3-9283-c990e7189764" providerId="AD" clId="Web-{B6F168CD-0ABC-4525-8893-29F52D9A9E19}"/>
    <pc:docChg chg="modSld">
      <pc:chgData name="Klaphake, Carrie" userId="S::klaphake@northeastern.edu::b260061b-7fde-43b3-9283-c990e7189764" providerId="AD" clId="Web-{B6F168CD-0ABC-4525-8893-29F52D9A9E19}" dt="2019-07-23T15:25:15.665" v="10" actId="14100"/>
      <pc:docMkLst>
        <pc:docMk/>
      </pc:docMkLst>
      <pc:sldChg chg="addSp delSp modSp">
        <pc:chgData name="Klaphake, Carrie" userId="S::klaphake@northeastern.edu::b260061b-7fde-43b3-9283-c990e7189764" providerId="AD" clId="Web-{B6F168CD-0ABC-4525-8893-29F52D9A9E19}" dt="2019-07-23T15:25:15.665" v="10" actId="14100"/>
        <pc:sldMkLst>
          <pc:docMk/>
          <pc:sldMk cId="4124813219" sldId="288"/>
        </pc:sldMkLst>
        <pc:spChg chg="del">
          <ac:chgData name="Klaphake, Carrie" userId="S::klaphake@northeastern.edu::b260061b-7fde-43b3-9283-c990e7189764" providerId="AD" clId="Web-{B6F168CD-0ABC-4525-8893-29F52D9A9E19}" dt="2019-07-23T15:24:58.805" v="5"/>
          <ac:spMkLst>
            <pc:docMk/>
            <pc:sldMk cId="4124813219" sldId="288"/>
            <ac:spMk id="2" creationId="{0701C9B9-43AF-476E-A385-CD2AF3958BCF}"/>
          </ac:spMkLst>
        </pc:spChg>
        <pc:spChg chg="del mod">
          <ac:chgData name="Klaphake, Carrie" userId="S::klaphake@northeastern.edu::b260061b-7fde-43b3-9283-c990e7189764" providerId="AD" clId="Web-{B6F168CD-0ABC-4525-8893-29F52D9A9E19}" dt="2019-07-23T15:24:47.898" v="3"/>
          <ac:spMkLst>
            <pc:docMk/>
            <pc:sldMk cId="4124813219" sldId="288"/>
            <ac:spMk id="3" creationId="{9F1CCD53-087D-4CA7-BD30-677D8444720E}"/>
          </ac:spMkLst>
        </pc:spChg>
        <pc:spChg chg="add del mod">
          <ac:chgData name="Klaphake, Carrie" userId="S::klaphake@northeastern.edu::b260061b-7fde-43b3-9283-c990e7189764" providerId="AD" clId="Web-{B6F168CD-0ABC-4525-8893-29F52D9A9E19}" dt="2019-07-23T15:25:02.195" v="6"/>
          <ac:spMkLst>
            <pc:docMk/>
            <pc:sldMk cId="4124813219" sldId="288"/>
            <ac:spMk id="8" creationId="{FCFC4323-2D89-4A1F-890E-CD1B5F4CB3A7}"/>
          </ac:spMkLst>
        </pc:spChg>
        <pc:picChg chg="add mod ord">
          <ac:chgData name="Klaphake, Carrie" userId="S::klaphake@northeastern.edu::b260061b-7fde-43b3-9283-c990e7189764" providerId="AD" clId="Web-{B6F168CD-0ABC-4525-8893-29F52D9A9E19}" dt="2019-07-23T15:25:15.665" v="10" actId="14100"/>
          <ac:picMkLst>
            <pc:docMk/>
            <pc:sldMk cId="4124813219" sldId="288"/>
            <ac:picMk id="4" creationId="{638A8373-90FB-4A41-B3F1-96A4BBCFF351}"/>
          </ac:picMkLst>
        </pc:picChg>
      </pc:sldChg>
    </pc:docChg>
  </pc:docChgLst>
  <pc:docChgLst>
    <pc:chgData name="Klaphake, Carrie" userId="S::klaphake@northeastern.edu::b260061b-7fde-43b3-9283-c990e7189764" providerId="AD" clId="Web-{F16DC39A-99FC-40A4-814A-2C8D9194C5DF}"/>
    <pc:docChg chg="modSld">
      <pc:chgData name="Klaphake, Carrie" userId="S::klaphake@northeastern.edu::b260061b-7fde-43b3-9283-c990e7189764" providerId="AD" clId="Web-{F16DC39A-99FC-40A4-814A-2C8D9194C5DF}" dt="2019-07-23T15:09:47.599" v="16"/>
      <pc:docMkLst>
        <pc:docMk/>
      </pc:docMkLst>
      <pc:sldChg chg="modNotes">
        <pc:chgData name="Klaphake, Carrie" userId="S::klaphake@northeastern.edu::b260061b-7fde-43b3-9283-c990e7189764" providerId="AD" clId="Web-{F16DC39A-99FC-40A4-814A-2C8D9194C5DF}" dt="2019-07-23T15:09:47.599" v="16"/>
        <pc:sldMkLst>
          <pc:docMk/>
          <pc:sldMk cId="2604125215" sldId="287"/>
        </pc:sldMkLst>
      </pc:sldChg>
    </pc:docChg>
  </pc:docChgLst>
  <pc:docChgLst>
    <pc:chgData name="Klaphake, Carrie" userId="S::klaphake@northeastern.edu::b260061b-7fde-43b3-9283-c990e7189764" providerId="AD" clId="Web-{ABAF1DDD-B43D-4282-A63D-D637DF1297B0}"/>
    <pc:docChg chg="delSld modSld sldOrd">
      <pc:chgData name="Klaphake, Carrie" userId="S::klaphake@northeastern.edu::b260061b-7fde-43b3-9283-c990e7189764" providerId="AD" clId="Web-{ABAF1DDD-B43D-4282-A63D-D637DF1297B0}" dt="2019-07-31T19:08:49.224" v="337"/>
      <pc:docMkLst>
        <pc:docMk/>
      </pc:docMkLst>
      <pc:sldChg chg="modNotes">
        <pc:chgData name="Klaphake, Carrie" userId="S::klaphake@northeastern.edu::b260061b-7fde-43b3-9283-c990e7189764" providerId="AD" clId="Web-{ABAF1DDD-B43D-4282-A63D-D637DF1297B0}" dt="2019-07-31T18:44:02.530" v="96"/>
        <pc:sldMkLst>
          <pc:docMk/>
          <pc:sldMk cId="3979383652" sldId="277"/>
        </pc:sldMkLst>
      </pc:sldChg>
      <pc:sldChg chg="modSp ord">
        <pc:chgData name="Klaphake, Carrie" userId="S::klaphake@northeastern.edu::b260061b-7fde-43b3-9283-c990e7189764" providerId="AD" clId="Web-{ABAF1DDD-B43D-4282-A63D-D637DF1297B0}" dt="2019-07-31T18:50:10.800" v="185"/>
        <pc:sldMkLst>
          <pc:docMk/>
          <pc:sldMk cId="3536364112" sldId="284"/>
        </pc:sldMkLst>
        <pc:picChg chg="mod">
          <ac:chgData name="Klaphake, Carrie" userId="S::klaphake@northeastern.edu::b260061b-7fde-43b3-9283-c990e7189764" providerId="AD" clId="Web-{ABAF1DDD-B43D-4282-A63D-D637DF1297B0}" dt="2019-07-31T18:46:46.561" v="97" actId="1076"/>
          <ac:picMkLst>
            <pc:docMk/>
            <pc:sldMk cId="3536364112" sldId="284"/>
            <ac:picMk id="5" creationId="{CDC41C4C-89B1-4EB6-9BE1-98F8E7586BC1}"/>
          </ac:picMkLst>
        </pc:picChg>
      </pc:sldChg>
      <pc:sldChg chg="ord">
        <pc:chgData name="Klaphake, Carrie" userId="S::klaphake@northeastern.edu::b260061b-7fde-43b3-9283-c990e7189764" providerId="AD" clId="Web-{ABAF1DDD-B43D-4282-A63D-D637DF1297B0}" dt="2019-07-31T18:50:10.799" v="183"/>
        <pc:sldMkLst>
          <pc:docMk/>
          <pc:sldMk cId="2894635895" sldId="285"/>
        </pc:sldMkLst>
      </pc:sldChg>
      <pc:sldChg chg="modSp modNotes">
        <pc:chgData name="Klaphake, Carrie" userId="S::klaphake@northeastern.edu::b260061b-7fde-43b3-9283-c990e7189764" providerId="AD" clId="Web-{ABAF1DDD-B43D-4282-A63D-D637DF1297B0}" dt="2019-07-31T19:08:28.395" v="335"/>
        <pc:sldMkLst>
          <pc:docMk/>
          <pc:sldMk cId="1051824914" sldId="292"/>
        </pc:sldMkLst>
        <pc:spChg chg="mod">
          <ac:chgData name="Klaphake, Carrie" userId="S::klaphake@northeastern.edu::b260061b-7fde-43b3-9283-c990e7189764" providerId="AD" clId="Web-{ABAF1DDD-B43D-4282-A63D-D637DF1297B0}" dt="2019-07-31T19:08:24.410" v="331" actId="20577"/>
          <ac:spMkLst>
            <pc:docMk/>
            <pc:sldMk cId="1051824914" sldId="292"/>
            <ac:spMk id="5" creationId="{00000000-0000-0000-0000-000000000000}"/>
          </ac:spMkLst>
        </pc:spChg>
      </pc:sldChg>
      <pc:sldChg chg="ord modNotes">
        <pc:chgData name="Klaphake, Carrie" userId="S::klaphake@northeastern.edu::b260061b-7fde-43b3-9283-c990e7189764" providerId="AD" clId="Web-{ABAF1DDD-B43D-4282-A63D-D637DF1297B0}" dt="2019-07-31T18:50:10.800" v="184"/>
        <pc:sldMkLst>
          <pc:docMk/>
          <pc:sldMk cId="26965106" sldId="298"/>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3-07T18:54:05.849"/>
    </inkml:context>
    <inkml:brush xml:id="br0">
      <inkml:brushProperty name="width" value="0.1" units="cm"/>
      <inkml:brushProperty name="height" value="0.2" units="cm"/>
      <inkml:brushProperty name="color" value="#FF0000"/>
      <inkml:brushProperty name="tip" value="rectangle"/>
      <inkml:brushProperty name="rasterOp" value="maskPen"/>
      <inkml:brushProperty name="ignorePressure" value="1"/>
    </inkml:brush>
  </inkml:definitions>
  <inkml:trace contextRef="#ctx0" brushRef="#br0">2222 187,'0'0,"0"0,0 0,0 0,0 0,-3 0,-9 4,-9 1,-5-1,-4 0,-9-2,-4 0,-5-1,-3-1,2 0,1 3,-1 2,-7 3,-12 0,-11 6,-11 8,-7 7,2 2,6 3,9 2,9 3,1 2,-7 7,-7 7,-8 1,-1 2,0 0,2 2,9 2,12-3,10-2,13-2,9 3,6 10,0 17,6 16,7 9,7-1,5-4,4-3,3-4,1-2,4 1,9 6,8 2,4 5,9-2,5-6,6-5,7-9,0-9,3 0,2 1,-2 0,-3-2,-4-8,-3-5,5-2,8-6,8-1,10-7,10-5,8-3,-2 0,-5-9,-5-5,-8-4,0-2,1-2,3 0,2-3,0-4,-1-5,-5-3,-8-3,-5-1,-8 0,-8-4,-4-6,-2-3,0-4,-1-2,1-2,3-7,3-7,3-7,1-8,2-2,0-3,1-3,2-5,3-7,-2-1,-3-3,-3 0,-7-1,-8 1,-8 0,-7-6,-6 0,-5 3,-5-3,-3 2,-1-1,-1 0,0-2,0 0,-4-8,0-6,-3-6,-4 1,-4 4,-2-1,-2 3,0 7,2 7,1 7,-4 1,-5 3,-5 2,-5 6,-3-2,-2 0,-5-3,-1-5,-4-1,4 1,-1 6,0 3,-5 1,-5 5,-6 0,-3 4,-5 6,-7 8,-4 13,-3 16,13 8,20 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1737"/>
          </a:xfrm>
          <a:prstGeom prst="rect">
            <a:avLst/>
          </a:prstGeom>
        </p:spPr>
        <p:txBody>
          <a:bodyPr vert="horz" lIns="93177" tIns="46589" rIns="93177" bIns="46589" rtlCol="0"/>
          <a:lstStyle>
            <a:lvl1pPr algn="r">
              <a:defRPr sz="1200"/>
            </a:lvl1pPr>
          </a:lstStyle>
          <a:p>
            <a:fld id="{DCC11BBD-E03A-49EA-BFAF-180A4718FB8F}" type="datetimeFigureOut">
              <a:rPr lang="en-US" smtClean="0"/>
              <a:t>9/16/2019</a:t>
            </a:fld>
            <a:endParaRPr lang="en-US"/>
          </a:p>
        </p:txBody>
      </p:sp>
      <p:sp>
        <p:nvSpPr>
          <p:cNvPr id="4" name="Slide Image Placeholder 3"/>
          <p:cNvSpPr>
            <a:spLocks noGrp="1" noRot="1" noChangeAspect="1"/>
          </p:cNvSpPr>
          <p:nvPr>
            <p:ph type="sldImg" idx="2"/>
          </p:nvPr>
        </p:nvSpPr>
        <p:spPr>
          <a:xfrm>
            <a:off x="3071813" y="876300"/>
            <a:ext cx="3152775" cy="236537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73755"/>
            <a:ext cx="7437120" cy="2760345"/>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a:lvl1pPr>
          </a:lstStyle>
          <a:p>
            <a:fld id="{ACC95B3D-83E9-4572-AA89-CB14D310E282}" type="slidenum">
              <a:rPr lang="en-US" smtClean="0"/>
              <a:t>‹#›</a:t>
            </a:fld>
            <a:endParaRPr lang="en-US"/>
          </a:p>
        </p:txBody>
      </p:sp>
    </p:spTree>
    <p:extLst>
      <p:ext uri="{BB962C8B-B14F-4D97-AF65-F5344CB8AC3E}">
        <p14:creationId xmlns:p14="http://schemas.microsoft.com/office/powerpoint/2010/main" val="2965420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www.techdirt.com/blog.php?tag=privacy+theater" TargetMode="External"/><Relationship Id="rId13" Type="http://schemas.openxmlformats.org/officeDocument/2006/relationships/hyperlink" Target="http://techcrunch.com/2009/12/27/privacy-theater/#ixzz0oaNyV1XL" TargetMode="External"/><Relationship Id="rId3" Type="http://schemas.openxmlformats.org/officeDocument/2006/relationships/hyperlink" Target="http://www.techcrunch.com/2009/12/14/rockyou-hack-security-myspace-facebook-passwords/" TargetMode="External"/><Relationship Id="rId7" Type="http://schemas.openxmlformats.org/officeDocument/2006/relationships/hyperlink" Target="http://venturebeat.com/2006/10/31/spock-offers-an-ambitious-people-search-engine/" TargetMode="External"/><Relationship Id="rId12" Type="http://schemas.openxmlformats.org/officeDocument/2006/relationships/hyperlink" Target="http://blog.imperva.com/2009/12/have-a-rockyou-account-better-change-your-password.html"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www.techcrunch.com/2009/04/29/spock-and-intelius-uh-oh/" TargetMode="External"/><Relationship Id="rId11" Type="http://schemas.openxmlformats.org/officeDocument/2006/relationships/hyperlink" Target="http://www.rockyou.com/help/securityMessage.php" TargetMode="External"/><Relationship Id="rId5" Type="http://schemas.openxmlformats.org/officeDocument/2006/relationships/hyperlink" Target="http://www.ft.com/cms/s/0/79f55d18-d862-11de-b63a-00144feabdc0.html" TargetMode="External"/><Relationship Id="rId10" Type="http://schemas.openxmlformats.org/officeDocument/2006/relationships/hyperlink" Target="http://www.net-security.org/secworld.php?id=8612" TargetMode="External"/><Relationship Id="rId4" Type="http://schemas.openxmlformats.org/officeDocument/2006/relationships/hyperlink" Target="http://blog.rapleaf.com/database-milestones/" TargetMode="External"/><Relationship Id="rId9" Type="http://schemas.openxmlformats.org/officeDocument/2006/relationships/hyperlink" Target="http://www.theemailadmin.com/2009/01/social-media-company-cant-stop-making-email-blunder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wefollow.com/"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www.glassdoor.com/" TargetMode="External"/><Relationship Id="rId5" Type="http://schemas.openxmlformats.org/officeDocument/2006/relationships/hyperlink" Target="http://www.corporatewatch.com/" TargetMode="External"/><Relationship Id="rId4" Type="http://schemas.openxmlformats.org/officeDocument/2006/relationships/hyperlink" Target="http://www.finance.yahoo.com/"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VyJ-ksaAsFo"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www.youtube.com/watch?v=Iq1M5RH0vIk"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pPr>
              <a:defRPr/>
            </a:pPr>
            <a:fld id="{516A3CE4-209F-42C8-9B4E-07D54A46E482}" type="slidenum">
              <a:rPr lang="en-US" smtClean="0"/>
              <a:pPr>
                <a:defRPr/>
              </a:pPr>
              <a:t>1</a:t>
            </a:fld>
            <a:endParaRPr lang="en-US"/>
          </a:p>
        </p:txBody>
      </p:sp>
    </p:spTree>
    <p:extLst>
      <p:ext uri="{BB962C8B-B14F-4D97-AF65-F5344CB8AC3E}">
        <p14:creationId xmlns:p14="http://schemas.microsoft.com/office/powerpoint/2010/main" val="3325709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Eventually, even in a group of three, you will need to talk so they members of the group can get to know you.  </a:t>
            </a:r>
          </a:p>
          <a:p>
            <a:r>
              <a:rPr lang="en-US"/>
              <a:t>So being prepared with answers to some typical questions is helpful for you to keep calm and network!</a:t>
            </a:r>
          </a:p>
          <a:p>
            <a:endParaRPr lang="en-US" sz="600"/>
          </a:p>
          <a:p>
            <a:r>
              <a:rPr lang="en-US"/>
              <a:t>When asked, “What do you do?” typically this is referring to your occupation, try to give a compelling answer.</a:t>
            </a:r>
          </a:p>
          <a:p>
            <a:pPr lvl="1"/>
            <a:r>
              <a:rPr lang="en-US"/>
              <a:t>Instead of “I’m Director of Operations at </a:t>
            </a:r>
            <a:r>
              <a:rPr lang="en-US" err="1"/>
              <a:t>JobGoals</a:t>
            </a:r>
            <a:r>
              <a:rPr lang="en-US"/>
              <a:t>” try “I help job seekers prepare for and find great jobs”</a:t>
            </a:r>
          </a:p>
          <a:p>
            <a:pPr lvl="1"/>
            <a:r>
              <a:rPr lang="en-US"/>
              <a:t>Instead of “I’m out of work and looking” try “I’m transitioning into the field of career development and am looking for a great, new opportunity”</a:t>
            </a:r>
          </a:p>
          <a:p>
            <a:endParaRPr lang="en-US"/>
          </a:p>
        </p:txBody>
      </p:sp>
      <p:sp>
        <p:nvSpPr>
          <p:cNvPr id="4" name="Slide Number Placeholder 3"/>
          <p:cNvSpPr>
            <a:spLocks noGrp="1"/>
          </p:cNvSpPr>
          <p:nvPr>
            <p:ph type="sldNum" sz="quarter" idx="10"/>
          </p:nvPr>
        </p:nvSpPr>
        <p:spPr/>
        <p:txBody>
          <a:bodyPr/>
          <a:lstStyle/>
          <a:p>
            <a:fld id="{0542D72E-8677-4A80-8986-2F4F5EFC1D90}" type="slidenum">
              <a:rPr lang="en-US" smtClean="0"/>
              <a:t>15</a:t>
            </a:fld>
            <a:endParaRPr lang="en-US"/>
          </a:p>
        </p:txBody>
      </p:sp>
    </p:spTree>
    <p:extLst>
      <p:ext uri="{BB962C8B-B14F-4D97-AF65-F5344CB8AC3E}">
        <p14:creationId xmlns:p14="http://schemas.microsoft.com/office/powerpoint/2010/main" val="3225583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panose="020F0502020204030204"/>
              </a:rPr>
              <a:t>BE MINDFUL of your shoes- don't want to be walking like a duck or be the person who holds your heels (I've seen it happen). </a:t>
            </a:r>
          </a:p>
          <a:p>
            <a:endParaRPr lang="en-US">
              <a:cs typeface="Calibri" panose="020F0502020204030204"/>
            </a:endParaRPr>
          </a:p>
        </p:txBody>
      </p:sp>
      <p:sp>
        <p:nvSpPr>
          <p:cNvPr id="4" name="Slide Number Placeholder 3"/>
          <p:cNvSpPr>
            <a:spLocks noGrp="1"/>
          </p:cNvSpPr>
          <p:nvPr>
            <p:ph type="sldNum" sz="quarter" idx="10"/>
          </p:nvPr>
        </p:nvSpPr>
        <p:spPr/>
        <p:txBody>
          <a:bodyPr/>
          <a:lstStyle/>
          <a:p>
            <a:fld id="{F51B147F-C230-4141-8F76-FB3178D879C3}"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589044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Point out how regions differ (California vs Boston)</a:t>
            </a:r>
          </a:p>
          <a:p>
            <a:r>
              <a:rPr lang="en-US">
                <a:cs typeface="Calibri"/>
              </a:rPr>
              <a:t>Career Fair at Northeastern vs community Career Fair (Business Attire vs Business Casual) </a:t>
            </a:r>
          </a:p>
        </p:txBody>
      </p:sp>
      <p:sp>
        <p:nvSpPr>
          <p:cNvPr id="4" name="Slide Number Placeholder 3"/>
          <p:cNvSpPr>
            <a:spLocks noGrp="1"/>
          </p:cNvSpPr>
          <p:nvPr>
            <p:ph type="sldNum" sz="quarter" idx="5"/>
          </p:nvPr>
        </p:nvSpPr>
        <p:spPr/>
        <p:txBody>
          <a:bodyPr/>
          <a:lstStyle/>
          <a:p>
            <a:fld id="{ACC95B3D-83E9-4572-AA89-CB14D310E282}" type="slidenum">
              <a:rPr lang="en-US" smtClean="0"/>
              <a:t>17</a:t>
            </a:fld>
            <a:endParaRPr lang="en-US"/>
          </a:p>
        </p:txBody>
      </p:sp>
    </p:spTree>
    <p:extLst>
      <p:ext uri="{BB962C8B-B14F-4D97-AF65-F5344CB8AC3E}">
        <p14:creationId xmlns:p14="http://schemas.microsoft.com/office/powerpoint/2010/main" val="2026241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B147F-C230-4141-8F76-FB3178D879C3}" type="slidenum">
              <a:rPr lang="en-US" smtClean="0"/>
              <a:t>18</a:t>
            </a:fld>
            <a:endParaRPr lang="en-US"/>
          </a:p>
        </p:txBody>
      </p:sp>
    </p:spTree>
    <p:extLst>
      <p:ext uri="{BB962C8B-B14F-4D97-AF65-F5344CB8AC3E}">
        <p14:creationId xmlns:p14="http://schemas.microsoft.com/office/powerpoint/2010/main" val="1157008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err="1">
                <a:latin typeface="Times" panose="02020603050405020304" pitchFamily="18" charset="0"/>
              </a:rPr>
              <a:t>RockYou</a:t>
            </a:r>
            <a:r>
              <a:rPr lang="en-US" altLang="en-US">
                <a:latin typeface="Times" panose="02020603050405020304" pitchFamily="18" charset="0"/>
              </a:rPr>
              <a:t> can stash </a:t>
            </a:r>
            <a:r>
              <a:rPr lang="en-US" altLang="en-US">
                <a:latin typeface="Times" panose="02020603050405020304" pitchFamily="18" charset="0"/>
                <a:hlinkClick r:id="rId3"/>
              </a:rPr>
              <a:t>32 million passwords</a:t>
            </a:r>
            <a:r>
              <a:rPr lang="en-US" altLang="en-US">
                <a:latin typeface="Times" panose="02020603050405020304" pitchFamily="18" charset="0"/>
              </a:rPr>
              <a:t> in the clear; when </a:t>
            </a:r>
            <a:r>
              <a:rPr lang="en-US" altLang="en-US" err="1">
                <a:latin typeface="Times" panose="02020603050405020304" pitchFamily="18" charset="0"/>
              </a:rPr>
              <a:t>RapLeaf</a:t>
            </a:r>
            <a:r>
              <a:rPr lang="en-US" altLang="en-US">
                <a:latin typeface="Times" panose="02020603050405020304" pitchFamily="18" charset="0"/>
              </a:rPr>
              <a:t> can index </a:t>
            </a:r>
            <a:r>
              <a:rPr lang="en-US" altLang="en-US">
                <a:latin typeface="Times" panose="02020603050405020304" pitchFamily="18" charset="0"/>
                <a:hlinkClick r:id="rId4"/>
              </a:rPr>
              <a:t>600 million </a:t>
            </a:r>
            <a:r>
              <a:rPr lang="en-US" altLang="en-US">
                <a:latin typeface="Times" panose="02020603050405020304" pitchFamily="18" charset="0"/>
              </a:rPr>
              <a:t>email accounts; and when </a:t>
            </a:r>
            <a:r>
              <a:rPr lang="en-US" altLang="en-US" err="1">
                <a:latin typeface="Times" panose="02020603050405020304" pitchFamily="18" charset="0"/>
              </a:rPr>
              <a:t>Intelius</a:t>
            </a:r>
            <a:r>
              <a:rPr lang="en-US" altLang="en-US">
                <a:latin typeface="Times" panose="02020603050405020304" pitchFamily="18" charset="0"/>
              </a:rPr>
              <a:t> can </a:t>
            </a:r>
            <a:r>
              <a:rPr lang="en-US" altLang="en-US">
                <a:latin typeface="Times" panose="02020603050405020304" pitchFamily="18" charset="0"/>
                <a:hlinkClick r:id="rId5"/>
              </a:rPr>
              <a:t>go public </a:t>
            </a:r>
            <a:r>
              <a:rPr lang="en-US" altLang="en-US">
                <a:latin typeface="Times" panose="02020603050405020304" pitchFamily="18" charset="0"/>
              </a:rPr>
              <a:t>by </a:t>
            </a:r>
            <a:r>
              <a:rPr lang="en-US" altLang="en-US">
                <a:latin typeface="Times" panose="02020603050405020304" pitchFamily="18" charset="0"/>
                <a:hlinkClick r:id="rId6"/>
              </a:rPr>
              <a:t>buying</a:t>
            </a:r>
            <a:r>
              <a:rPr lang="en-US" altLang="en-US">
                <a:latin typeface="Times" panose="02020603050405020304" pitchFamily="18" charset="0"/>
              </a:rPr>
              <a:t> </a:t>
            </a:r>
            <a:r>
              <a:rPr lang="en-US" altLang="en-US">
                <a:latin typeface="Times" panose="02020603050405020304" pitchFamily="18" charset="0"/>
                <a:hlinkClick r:id="rId7"/>
              </a:rPr>
              <a:t>100 million </a:t>
            </a:r>
            <a:r>
              <a:rPr lang="en-US" altLang="en-US">
                <a:latin typeface="Times" panose="02020603050405020304" pitchFamily="18" charset="0"/>
              </a:rPr>
              <a:t>profile pages; then our social networks have traded away our privacy for mere </a:t>
            </a:r>
            <a:r>
              <a:rPr lang="en-US" altLang="en-US">
                <a:latin typeface="Times" panose="02020603050405020304" pitchFamily="18" charset="0"/>
                <a:hlinkClick r:id="rId8"/>
              </a:rPr>
              <a:t>“privacy theater.”</a:t>
            </a:r>
            <a:br>
              <a:rPr lang="en-US" altLang="en-US">
                <a:latin typeface="Times" panose="02020603050405020304" pitchFamily="18" charset="0"/>
              </a:rPr>
            </a:br>
            <a:r>
              <a:rPr lang="en-US" altLang="en-US">
                <a:latin typeface="Times" panose="02020603050405020304" pitchFamily="18" charset="0"/>
              </a:rPr>
              <a:t>over the past few years — and </a:t>
            </a:r>
            <a:r>
              <a:rPr lang="en-US" altLang="en-US">
                <a:latin typeface="Times" panose="02020603050405020304" pitchFamily="18" charset="0"/>
                <a:hlinkClick r:id="rId9"/>
              </a:rPr>
              <a:t>negligently </a:t>
            </a:r>
            <a:r>
              <a:rPr lang="en-US" altLang="en-US">
                <a:latin typeface="Times" panose="02020603050405020304" pitchFamily="18" charset="0"/>
              </a:rPr>
              <a:t>stored them in </a:t>
            </a:r>
            <a:r>
              <a:rPr lang="en-US" altLang="en-US">
                <a:latin typeface="Times" panose="02020603050405020304" pitchFamily="18" charset="0"/>
                <a:hlinkClick r:id="rId3"/>
              </a:rPr>
              <a:t>plaintext</a:t>
            </a:r>
            <a:r>
              <a:rPr lang="en-US" altLang="en-US">
                <a:latin typeface="Times" panose="02020603050405020304" pitchFamily="18" charset="0"/>
              </a:rPr>
              <a:t> in an </a:t>
            </a:r>
            <a:r>
              <a:rPr lang="en-US" altLang="en-US">
                <a:latin typeface="Times" panose="02020603050405020304" pitchFamily="18" charset="0"/>
                <a:hlinkClick r:id="rId10"/>
              </a:rPr>
              <a:t>incompetently </a:t>
            </a:r>
            <a:r>
              <a:rPr lang="en-US" altLang="en-US">
                <a:latin typeface="Times" panose="02020603050405020304" pitchFamily="18" charset="0"/>
              </a:rPr>
              <a:t>protected database.</a:t>
            </a:r>
          </a:p>
          <a:p>
            <a:pPr>
              <a:spcBef>
                <a:spcPct val="0"/>
              </a:spcBef>
            </a:pPr>
            <a:r>
              <a:rPr lang="en-US" altLang="en-US" err="1">
                <a:latin typeface="Times" panose="02020603050405020304" pitchFamily="18" charset="0"/>
              </a:rPr>
              <a:t>RockYou’s</a:t>
            </a:r>
            <a:r>
              <a:rPr lang="en-US" altLang="en-US">
                <a:latin typeface="Times" panose="02020603050405020304" pitchFamily="18" charset="0"/>
              </a:rPr>
              <a:t> </a:t>
            </a:r>
            <a:r>
              <a:rPr lang="en-US" altLang="en-US">
                <a:latin typeface="Times" panose="02020603050405020304" pitchFamily="18" charset="0"/>
                <a:hlinkClick r:id="rId11"/>
              </a:rPr>
              <a:t>official bluster </a:t>
            </a:r>
            <a:r>
              <a:rPr lang="en-US" altLang="en-US">
                <a:latin typeface="Times" panose="02020603050405020304" pitchFamily="18" charset="0"/>
              </a:rPr>
              <a:t>about “illegal intrusion” should fool no one: blaming </a:t>
            </a:r>
            <a:r>
              <a:rPr lang="en-US" altLang="en-US" err="1">
                <a:latin typeface="Times" panose="02020603050405020304" pitchFamily="18" charset="0"/>
              </a:rPr>
              <a:t>Imperva</a:t>
            </a:r>
            <a:r>
              <a:rPr lang="en-US" altLang="en-US">
                <a:latin typeface="Times" panose="02020603050405020304" pitchFamily="18" charset="0"/>
              </a:rPr>
              <a:t>, the firm who </a:t>
            </a:r>
            <a:r>
              <a:rPr lang="en-US" altLang="en-US">
                <a:latin typeface="Times" panose="02020603050405020304" pitchFamily="18" charset="0"/>
                <a:hlinkClick r:id="rId12"/>
              </a:rPr>
              <a:t>exposed the flaw </a:t>
            </a:r>
            <a:r>
              <a:rPr lang="en-US" altLang="en-US">
                <a:latin typeface="Times" panose="02020603050405020304" pitchFamily="18" charset="0"/>
              </a:rPr>
              <a:t>, or accusing the hacker(s) of being the identity thieves is misdirection: it was actually </a:t>
            </a:r>
            <a:r>
              <a:rPr lang="en-US" altLang="en-US" err="1">
                <a:latin typeface="Times" panose="02020603050405020304" pitchFamily="18" charset="0"/>
              </a:rPr>
              <a:t>RockYou</a:t>
            </a:r>
            <a:r>
              <a:rPr lang="en-US" altLang="en-US">
                <a:latin typeface="Times" panose="02020603050405020304" pitchFamily="18" charset="0"/>
              </a:rPr>
              <a:t> who </a:t>
            </a:r>
            <a:r>
              <a:rPr lang="en-US" altLang="en-US" i="1">
                <a:latin typeface="Times" panose="02020603050405020304" pitchFamily="18" charset="0"/>
              </a:rPr>
              <a:t>stole</a:t>
            </a:r>
            <a:r>
              <a:rPr lang="en-US" altLang="en-US">
                <a:latin typeface="Times" panose="02020603050405020304" pitchFamily="18" charset="0"/>
              </a:rPr>
              <a:t> those credentials, and </a:t>
            </a:r>
            <a:r>
              <a:rPr lang="en-US" altLang="en-US" err="1">
                <a:latin typeface="Times" panose="02020603050405020304" pitchFamily="18" charset="0"/>
              </a:rPr>
              <a:t>RockYou</a:t>
            </a:r>
            <a:r>
              <a:rPr lang="en-US" altLang="en-US">
                <a:latin typeface="Times" panose="02020603050405020304" pitchFamily="18" charset="0"/>
              </a:rPr>
              <a:t> should be held to account.</a:t>
            </a:r>
          </a:p>
          <a:p>
            <a:pPr>
              <a:spcBef>
                <a:spcPct val="0"/>
              </a:spcBef>
            </a:pPr>
            <a:r>
              <a:rPr lang="en-US" altLang="en-US">
                <a:latin typeface="Times" panose="02020603050405020304" pitchFamily="18" charset="0"/>
              </a:rPr>
              <a:t>Read more: </a:t>
            </a:r>
            <a:r>
              <a:rPr lang="en-US" altLang="en-US">
                <a:latin typeface="Times" panose="02020603050405020304" pitchFamily="18" charset="0"/>
                <a:hlinkClick r:id="rId13"/>
              </a:rPr>
              <a:t>http://techcrunch.com/2009/12/27/privacy-theater/#ixzz0oaNyV1XL</a:t>
            </a:r>
            <a:endParaRPr lang="en-US" altLang="en-US">
              <a:latin typeface="Times" panose="02020603050405020304" pitchFamily="18" charset="0"/>
            </a:endParaRPr>
          </a:p>
          <a:p>
            <a:endParaRPr lang="en-US"/>
          </a:p>
        </p:txBody>
      </p:sp>
      <p:sp>
        <p:nvSpPr>
          <p:cNvPr id="4" name="Slide Number Placeholder 3"/>
          <p:cNvSpPr>
            <a:spLocks noGrp="1"/>
          </p:cNvSpPr>
          <p:nvPr>
            <p:ph type="sldNum" sz="quarter" idx="10"/>
          </p:nvPr>
        </p:nvSpPr>
        <p:spPr/>
        <p:txBody>
          <a:bodyPr/>
          <a:lstStyle/>
          <a:p>
            <a:fld id="{0542D72E-8677-4A80-8986-2F4F5EFC1D90}" type="slidenum">
              <a:rPr lang="en-US" smtClean="0"/>
              <a:t>20</a:t>
            </a:fld>
            <a:endParaRPr lang="en-US"/>
          </a:p>
        </p:txBody>
      </p:sp>
    </p:spTree>
    <p:extLst>
      <p:ext uri="{BB962C8B-B14F-4D97-AF65-F5344CB8AC3E}">
        <p14:creationId xmlns:p14="http://schemas.microsoft.com/office/powerpoint/2010/main" val="4125612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42D72E-8677-4A80-8986-2F4F5EFC1D90}" type="slidenum">
              <a:rPr lang="en-US" smtClean="0"/>
              <a:t>23</a:t>
            </a:fld>
            <a:endParaRPr lang="en-US"/>
          </a:p>
        </p:txBody>
      </p:sp>
    </p:spTree>
    <p:extLst>
      <p:ext uri="{BB962C8B-B14F-4D97-AF65-F5344CB8AC3E}">
        <p14:creationId xmlns:p14="http://schemas.microsoft.com/office/powerpoint/2010/main" val="2805057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B147F-C230-4141-8F76-FB3178D879C3}"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2402394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B147F-C230-4141-8F76-FB3178D879C3}"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3381805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B147F-C230-4141-8F76-FB3178D879C3}"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108341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B147F-C230-4141-8F76-FB3178D879C3}"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904772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16A3CE4-209F-42C8-9B4E-07D54A46E482}" type="slidenum">
              <a:rPr lang="en-US" smtClean="0"/>
              <a:pPr>
                <a:defRPr/>
              </a:pPr>
              <a:t>2</a:t>
            </a:fld>
            <a:endParaRPr lang="en-US"/>
          </a:p>
        </p:txBody>
      </p:sp>
    </p:spTree>
    <p:extLst>
      <p:ext uri="{BB962C8B-B14F-4D97-AF65-F5344CB8AC3E}">
        <p14:creationId xmlns:p14="http://schemas.microsoft.com/office/powerpoint/2010/main" val="3161896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Buzzfile</a:t>
            </a:r>
            <a:r>
              <a:rPr lang="en-US">
                <a:cs typeface="Calibri"/>
              </a:rPr>
              <a:t> can be accessed through the Resources section of </a:t>
            </a:r>
            <a:r>
              <a:rPr lang="en-US" err="1">
                <a:cs typeface="Calibri"/>
              </a:rPr>
              <a:t>NUcareers</a:t>
            </a:r>
            <a:r>
              <a:rPr lang="en-US">
                <a:cs typeface="Calibri"/>
              </a:rPr>
              <a:t>. It is a database of employers based upon region and industry with descriptions and various details. </a:t>
            </a:r>
            <a:endParaRPr lang="en-US"/>
          </a:p>
        </p:txBody>
      </p:sp>
      <p:sp>
        <p:nvSpPr>
          <p:cNvPr id="4" name="Slide Number Placeholder 3"/>
          <p:cNvSpPr>
            <a:spLocks noGrp="1"/>
          </p:cNvSpPr>
          <p:nvPr>
            <p:ph type="sldNum" sz="quarter" idx="10"/>
          </p:nvPr>
        </p:nvSpPr>
        <p:spPr/>
        <p:txBody>
          <a:bodyPr/>
          <a:lstStyle/>
          <a:p>
            <a:fld id="{F51B147F-C230-4141-8F76-FB3178D879C3}"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207967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Career Fair Plus app is a green circle with white font. Once downloaded, search for Northeastern University and selected the Graduate Career Fair (NOT UNDERGRADUATE). </a:t>
            </a:r>
          </a:p>
        </p:txBody>
      </p:sp>
      <p:sp>
        <p:nvSpPr>
          <p:cNvPr id="4" name="Slide Number Placeholder 3"/>
          <p:cNvSpPr>
            <a:spLocks noGrp="1"/>
          </p:cNvSpPr>
          <p:nvPr>
            <p:ph type="sldNum" sz="quarter" idx="10"/>
          </p:nvPr>
        </p:nvSpPr>
        <p:spPr/>
        <p:txBody>
          <a:bodyPr/>
          <a:lstStyle/>
          <a:p>
            <a:fld id="{F51B147F-C230-4141-8F76-FB3178D879C3}"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664582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i="1"/>
              <a:t>Company Research</a:t>
            </a:r>
            <a:r>
              <a:rPr lang="en-US"/>
              <a:t>:</a:t>
            </a:r>
          </a:p>
          <a:p>
            <a:pPr defTabSz="898136">
              <a:defRPr/>
            </a:pPr>
            <a:r>
              <a:rPr lang="en-US" b="1"/>
              <a:t>Do your homework.</a:t>
            </a:r>
            <a:r>
              <a:rPr lang="en-US"/>
              <a:t> </a:t>
            </a:r>
            <a:br>
              <a:rPr lang="en-US"/>
            </a:br>
            <a:r>
              <a:rPr lang="en-US"/>
              <a:t>Take the list of employers who will be there and research: </a:t>
            </a:r>
            <a:br>
              <a:rPr lang="en-US"/>
            </a:br>
            <a:endParaRPr lang="en-US"/>
          </a:p>
          <a:p>
            <a:pPr>
              <a:buFont typeface="Arial" pitchFamily="34" charset="0"/>
              <a:buChar char="•"/>
            </a:pPr>
            <a:r>
              <a:rPr lang="en-US"/>
              <a:t>Company and employee social media accounts</a:t>
            </a:r>
          </a:p>
          <a:p>
            <a:pPr>
              <a:buFont typeface="Arial" pitchFamily="34" charset="0"/>
              <a:buChar char="•"/>
            </a:pPr>
            <a:r>
              <a:rPr lang="en-US"/>
              <a:t>YouTube videos</a:t>
            </a:r>
          </a:p>
          <a:p>
            <a:pPr>
              <a:buFont typeface="Arial" pitchFamily="34" charset="0"/>
              <a:buChar char="•"/>
            </a:pPr>
            <a:r>
              <a:rPr lang="en-US"/>
              <a:t>Recent press mentions</a:t>
            </a:r>
          </a:p>
          <a:p>
            <a:pPr>
              <a:buFont typeface="Arial" pitchFamily="34" charset="0"/>
              <a:buChar char="•"/>
            </a:pPr>
            <a:r>
              <a:rPr lang="en-US"/>
              <a:t>Product and service reviews</a:t>
            </a:r>
          </a:p>
          <a:p>
            <a:pPr>
              <a:buFont typeface="Arial" pitchFamily="34" charset="0"/>
              <a:buChar char="•"/>
            </a:pPr>
            <a:r>
              <a:rPr lang="en-US"/>
              <a:t>Company blog</a:t>
            </a:r>
          </a:p>
          <a:p>
            <a:pPr>
              <a:buFont typeface="Arial" pitchFamily="34" charset="0"/>
              <a:buChar char="•"/>
            </a:pPr>
            <a:r>
              <a:rPr lang="en-US"/>
              <a:t>Google search of the company.</a:t>
            </a:r>
          </a:p>
          <a:p>
            <a:pPr>
              <a:buFont typeface="Arial" pitchFamily="34" charset="0"/>
              <a:buChar char="•"/>
            </a:pPr>
            <a:r>
              <a:rPr lang="en-US"/>
              <a:t>Mergers or acquisitions</a:t>
            </a:r>
          </a:p>
          <a:p>
            <a:pPr>
              <a:buFont typeface="Arial" pitchFamily="34" charset="0"/>
              <a:buChar char="•"/>
            </a:pPr>
            <a:r>
              <a:rPr lang="en-US"/>
              <a:t>Company with whitepapers, case studies, presentations, keynote speeches</a:t>
            </a:r>
          </a:p>
          <a:p>
            <a:pPr>
              <a:buFont typeface="Arial" pitchFamily="34" charset="0"/>
              <a:buChar char="•"/>
            </a:pPr>
            <a:r>
              <a:rPr lang="en-US">
                <a:hlinkClick r:id="rId3"/>
              </a:rPr>
              <a:t>www.wefollow.com</a:t>
            </a:r>
            <a:r>
              <a:rPr lang="en-US"/>
              <a:t> to search for company and employees on twitter- what topics are being talked about</a:t>
            </a:r>
          </a:p>
          <a:p>
            <a:pPr>
              <a:buFont typeface="Arial" pitchFamily="34" charset="0"/>
              <a:buChar char="•"/>
            </a:pPr>
            <a:endParaRPr lang="en-US"/>
          </a:p>
          <a:p>
            <a:pPr>
              <a:buFont typeface="Arial" pitchFamily="34" charset="0"/>
              <a:buChar char="•"/>
            </a:pPr>
            <a:r>
              <a:rPr lang="en-US"/>
              <a:t>Target clients for the company, competitors, challenges</a:t>
            </a:r>
          </a:p>
          <a:p>
            <a:pPr>
              <a:buFont typeface="Arial" pitchFamily="34" charset="0"/>
              <a:buChar char="•"/>
            </a:pPr>
            <a:r>
              <a:rPr lang="en-US">
                <a:hlinkClick r:id="rId4"/>
              </a:rPr>
              <a:t>www.finance.yahoo.com</a:t>
            </a:r>
            <a:r>
              <a:rPr lang="en-US"/>
              <a:t>, </a:t>
            </a:r>
            <a:r>
              <a:rPr lang="en-US">
                <a:hlinkClick r:id="rId5"/>
              </a:rPr>
              <a:t>www.corporatewatch.com</a:t>
            </a:r>
            <a:r>
              <a:rPr lang="en-US"/>
              <a:t>; wikinvest.com for competitors</a:t>
            </a:r>
          </a:p>
          <a:p>
            <a:pPr>
              <a:buFont typeface="Arial" pitchFamily="34" charset="0"/>
              <a:buChar char="•"/>
            </a:pPr>
            <a:r>
              <a:rPr lang="en-US">
                <a:hlinkClick r:id="rId6"/>
              </a:rPr>
              <a:t>www.glassdoor.com</a:t>
            </a:r>
            <a:r>
              <a:rPr lang="en-US"/>
              <a:t> for company culture</a:t>
            </a:r>
          </a:p>
          <a:p>
            <a:endParaRPr lang="en-US"/>
          </a:p>
          <a:p>
            <a:r>
              <a:rPr lang="en-US" i="1"/>
              <a:t>Research the Manager of the Department of Interest:</a:t>
            </a:r>
          </a:p>
          <a:p>
            <a:pPr>
              <a:buFont typeface="Arial" pitchFamily="34" charset="0"/>
              <a:buChar char="•"/>
            </a:pPr>
            <a:r>
              <a:rPr lang="en-US"/>
              <a:t>Social media sites </a:t>
            </a:r>
          </a:p>
          <a:p>
            <a:pPr>
              <a:buFont typeface="Arial" pitchFamily="34" charset="0"/>
              <a:buChar char="•"/>
            </a:pPr>
            <a:r>
              <a:rPr lang="en-US"/>
              <a:t>Google search </a:t>
            </a:r>
          </a:p>
          <a:p>
            <a:pPr>
              <a:buFont typeface="Arial" pitchFamily="34" charset="0"/>
              <a:buChar char="•"/>
            </a:pPr>
            <a:r>
              <a:rPr lang="en-US"/>
              <a:t>Management style? </a:t>
            </a:r>
          </a:p>
          <a:p>
            <a:pPr>
              <a:buFont typeface="Arial" pitchFamily="34" charset="0"/>
              <a:buChar char="•"/>
            </a:pPr>
            <a:r>
              <a:rPr lang="en-US"/>
              <a:t>What do former employees or co-workers say about him? </a:t>
            </a:r>
          </a:p>
          <a:p>
            <a:pPr>
              <a:buFont typeface="Arial" pitchFamily="34" charset="0"/>
              <a:buChar char="•"/>
            </a:pPr>
            <a:r>
              <a:rPr lang="en-US"/>
              <a:t>What accomplishments or projects does he seem to be most proud of? </a:t>
            </a:r>
          </a:p>
          <a:p>
            <a:pPr>
              <a:buFont typeface="Arial" pitchFamily="34" charset="0"/>
              <a:buChar char="•"/>
            </a:pPr>
            <a:endParaRPr lang="en-US"/>
          </a:p>
          <a:p>
            <a:pPr defTabSz="928202">
              <a:buFont typeface="Arial" pitchFamily="34" charset="0"/>
              <a:buChar char="•"/>
            </a:pPr>
            <a:r>
              <a:rPr lang="en-US"/>
              <a:t>More than one person has lost the job for posting an inappropriate comment on social media, even the year before they’re applying.</a:t>
            </a:r>
          </a:p>
          <a:p>
            <a:pPr>
              <a:buFont typeface="Arial" pitchFamily="34" charset="0"/>
              <a:buNone/>
            </a:pPr>
            <a:endParaRPr lang="en-US"/>
          </a:p>
          <a:p>
            <a:pPr defTabSz="928202"/>
            <a:r>
              <a:rPr lang="en-US"/>
              <a:t>Google yourself—know what they see. Put Your LinkedIn profile on your resume. See if you know anyone at the company already or someone who knows someone and call them to chat if there’s time before the fair. Let them know you’re going to the career fair and are very interested in x position if you know them well. </a:t>
            </a:r>
          </a:p>
          <a:p>
            <a:pPr defTabSz="928202"/>
            <a:endParaRPr lang="en-US"/>
          </a:p>
          <a:p>
            <a:pPr fontAlgn="base"/>
            <a:r>
              <a:rPr lang="en-US"/>
              <a:t>Savor the chance to bypass computer screeners and bond with recruiters in person. To make your mark, you need to show some spark.</a:t>
            </a:r>
          </a:p>
          <a:p>
            <a:pPr fontAlgn="base"/>
            <a:r>
              <a:rPr lang="en-US" b="1"/>
              <a:t> </a:t>
            </a:r>
            <a:endParaRPr lang="en-US"/>
          </a:p>
          <a:p>
            <a:endParaRPr lang="en-US"/>
          </a:p>
        </p:txBody>
      </p:sp>
      <p:sp>
        <p:nvSpPr>
          <p:cNvPr id="4" name="Slide Number Placeholder 3"/>
          <p:cNvSpPr>
            <a:spLocks noGrp="1"/>
          </p:cNvSpPr>
          <p:nvPr>
            <p:ph type="sldNum" sz="quarter" idx="10"/>
          </p:nvPr>
        </p:nvSpPr>
        <p:spPr/>
        <p:txBody>
          <a:bodyPr/>
          <a:lstStyle/>
          <a:p>
            <a:fld id="{F51B147F-C230-4141-8F76-FB3178D879C3}"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526453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fld id="{F51B147F-C230-4141-8F76-FB3178D879C3}"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018410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https://www.youtube.com/watch?v=VyJ-ksaAsFo</a:t>
            </a:r>
          </a:p>
          <a:p>
            <a:endParaRPr lang="en-US">
              <a:cs typeface="Calibri"/>
            </a:endParaRPr>
          </a:p>
          <a:p>
            <a:r>
              <a:rPr lang="en-US">
                <a:cs typeface="Calibri"/>
              </a:rPr>
              <a:t>Alternative video: </a:t>
            </a:r>
            <a:r>
              <a:rPr lang="en-US">
                <a:hlinkClick r:id="rId4"/>
              </a:rPr>
              <a:t>https://www.youtube.com/watch?v=Iq1M5RH0vIk</a:t>
            </a:r>
          </a:p>
          <a:p>
            <a:endParaRPr lang="en-US"/>
          </a:p>
        </p:txBody>
      </p:sp>
      <p:sp>
        <p:nvSpPr>
          <p:cNvPr id="4" name="Slide Number Placeholder 3"/>
          <p:cNvSpPr>
            <a:spLocks noGrp="1"/>
          </p:cNvSpPr>
          <p:nvPr>
            <p:ph type="sldNum" sz="quarter" idx="10"/>
          </p:nvPr>
        </p:nvSpPr>
        <p:spPr/>
        <p:txBody>
          <a:bodyPr/>
          <a:lstStyle/>
          <a:p>
            <a:fld id="{F51B147F-C230-4141-8F76-FB3178D879C3}"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268568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B147F-C230-4141-8F76-FB3178D879C3}"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436053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B147F-C230-4141-8F76-FB3178D879C3}"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284533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10"/>
          </p:nvPr>
        </p:nvSpPr>
        <p:spPr/>
        <p:txBody>
          <a:bodyPr/>
          <a:lstStyle/>
          <a:p>
            <a:fld id="{F51B147F-C230-4141-8F76-FB3178D879C3}"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271452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you can’t really shake hands, talk and connect if you’re drinking and eating</a:t>
            </a:r>
          </a:p>
          <a:p>
            <a:pPr marL="285750" indent="-285750">
              <a:lnSpc>
                <a:spcPct val="90000"/>
              </a:lnSpc>
              <a:spcBef>
                <a:spcPts val="1000"/>
              </a:spcBef>
              <a:buFont typeface="Arial,Sans-Serif"/>
              <a:buChar char="•"/>
            </a:pPr>
            <a:r>
              <a:rPr lang="en-US"/>
              <a:t>This is business.</a:t>
            </a:r>
          </a:p>
          <a:p>
            <a:pPr marL="342900" indent="-342900">
              <a:buFont typeface="Arial,Sans-Serif"/>
              <a:buChar char="•"/>
            </a:pPr>
            <a:endParaRPr lang="en-US"/>
          </a:p>
          <a:p>
            <a:endParaRPr lang="en-US">
              <a:cs typeface="Calibri"/>
            </a:endParaRPr>
          </a:p>
        </p:txBody>
      </p:sp>
      <p:sp>
        <p:nvSpPr>
          <p:cNvPr id="4" name="Slide Number Placeholder 3"/>
          <p:cNvSpPr>
            <a:spLocks noGrp="1"/>
          </p:cNvSpPr>
          <p:nvPr>
            <p:ph type="sldNum" sz="quarter" idx="10"/>
          </p:nvPr>
        </p:nvSpPr>
        <p:spPr/>
        <p:txBody>
          <a:bodyPr/>
          <a:lstStyle/>
          <a:p>
            <a:fld id="{F51B147F-C230-4141-8F76-FB3178D879C3}"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4196794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B147F-C230-4141-8F76-FB3178D879C3}"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3794048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Examine</a:t>
            </a:r>
            <a:r>
              <a:rPr lang="en-US" baseline="0"/>
              <a:t> you various ‘roles’ : Family, old friends, interest groups, current friends, colleagues, classmates, professors, etc…. </a:t>
            </a:r>
          </a:p>
          <a:p>
            <a:endParaRPr lang="en-US" baseline="0"/>
          </a:p>
          <a:p>
            <a:r>
              <a:rPr lang="en-US" baseline="0"/>
              <a:t>How do you network with your pre-established network?</a:t>
            </a:r>
            <a:endParaRPr lang="en-US"/>
          </a:p>
        </p:txBody>
      </p:sp>
      <p:sp>
        <p:nvSpPr>
          <p:cNvPr id="4" name="Slide Number Placeholder 3"/>
          <p:cNvSpPr>
            <a:spLocks noGrp="1"/>
          </p:cNvSpPr>
          <p:nvPr>
            <p:ph type="sldNum" sz="quarter" idx="10"/>
          </p:nvPr>
        </p:nvSpPr>
        <p:spPr/>
        <p:txBody>
          <a:bodyPr/>
          <a:lstStyle/>
          <a:p>
            <a:fld id="{0542D72E-8677-4A80-8986-2F4F5EFC1D90}" type="slidenum">
              <a:rPr lang="en-US" smtClean="0"/>
              <a:t>5</a:t>
            </a:fld>
            <a:endParaRPr lang="en-US"/>
          </a:p>
        </p:txBody>
      </p:sp>
    </p:spTree>
    <p:extLst>
      <p:ext uri="{BB962C8B-B14F-4D97-AF65-F5344CB8AC3E}">
        <p14:creationId xmlns:p14="http://schemas.microsoft.com/office/powerpoint/2010/main" val="409028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may be why you see that</a:t>
            </a:r>
            <a:r>
              <a:rPr lang="en-US" baseline="0"/>
              <a:t> advisors don’t accept your LinkedIn request after you send it. If you have never met them, never tried to connect with them, why would they agree to it? At the minimum you should be sending a message with the request so they know your intention. And then following up after the connect has been made. </a:t>
            </a:r>
          </a:p>
          <a:p>
            <a:endParaRPr lang="en-US" baseline="0"/>
          </a:p>
        </p:txBody>
      </p:sp>
      <p:sp>
        <p:nvSpPr>
          <p:cNvPr id="4" name="Slide Number Placeholder 3"/>
          <p:cNvSpPr>
            <a:spLocks noGrp="1"/>
          </p:cNvSpPr>
          <p:nvPr>
            <p:ph type="sldNum" sz="quarter" idx="10"/>
          </p:nvPr>
        </p:nvSpPr>
        <p:spPr/>
        <p:txBody>
          <a:bodyPr/>
          <a:lstStyle/>
          <a:p>
            <a:fld id="{0542D72E-8677-4A80-8986-2F4F5EFC1D90}" type="slidenum">
              <a:rPr lang="en-US" smtClean="0"/>
              <a:t>7</a:t>
            </a:fld>
            <a:endParaRPr lang="en-US"/>
          </a:p>
        </p:txBody>
      </p:sp>
    </p:spTree>
    <p:extLst>
      <p:ext uri="{BB962C8B-B14F-4D97-AF65-F5344CB8AC3E}">
        <p14:creationId xmlns:p14="http://schemas.microsoft.com/office/powerpoint/2010/main" val="3402417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Have the students breakout and start to try and</a:t>
            </a:r>
            <a:r>
              <a:rPr lang="en-US" baseline="0"/>
              <a:t> find a person in the class that meets one of these criteria with the goal to find a person for every category. </a:t>
            </a:r>
            <a:endParaRPr lang="en-US"/>
          </a:p>
        </p:txBody>
      </p:sp>
      <p:sp>
        <p:nvSpPr>
          <p:cNvPr id="4" name="Slide Number Placeholder 3"/>
          <p:cNvSpPr>
            <a:spLocks noGrp="1"/>
          </p:cNvSpPr>
          <p:nvPr>
            <p:ph type="sldNum" sz="quarter" idx="10"/>
          </p:nvPr>
        </p:nvSpPr>
        <p:spPr/>
        <p:txBody>
          <a:bodyPr/>
          <a:lstStyle/>
          <a:p>
            <a:fld id="{0542D72E-8677-4A80-8986-2F4F5EFC1D90}" type="slidenum">
              <a:rPr lang="en-US" smtClean="0"/>
              <a:t>8</a:t>
            </a:fld>
            <a:endParaRPr lang="en-US"/>
          </a:p>
        </p:txBody>
      </p:sp>
    </p:spTree>
    <p:extLst>
      <p:ext uri="{BB962C8B-B14F-4D97-AF65-F5344CB8AC3E}">
        <p14:creationId xmlns:p14="http://schemas.microsoft.com/office/powerpoint/2010/main" val="2022796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Successful Networking - the ultimate guide | Christopher </a:t>
            </a:r>
            <a:r>
              <a:rPr lang="en-US" err="1"/>
              <a:t>Barrat</a:t>
            </a:r>
            <a:r>
              <a:rPr lang="en-US"/>
              <a:t> | https://www.youtube.com/watch?v=NAWN8U3q7eQ</a:t>
            </a:r>
          </a:p>
          <a:p>
            <a:endParaRPr lang="en-US"/>
          </a:p>
          <a:p>
            <a:pPr rtl="0" fontAlgn="base"/>
            <a:r>
              <a:rPr lang="en-US"/>
              <a:t>These are the steps to successful networking and learning them will help you immensely.​</a:t>
            </a:r>
          </a:p>
          <a:p>
            <a:pPr rtl="0" fontAlgn="base"/>
            <a:r>
              <a:rPr lang="en-US"/>
              <a:t>​</a:t>
            </a:r>
          </a:p>
          <a:p>
            <a:pPr rtl="0" fontAlgn="base"/>
            <a:r>
              <a:rPr lang="en-US" b="1"/>
              <a:t>KNOW</a:t>
            </a:r>
            <a:r>
              <a:rPr lang="en-US"/>
              <a:t>:  This is fundamentally what networking is all about, getting to know other people and letting them get to know you on a professional level.​</a:t>
            </a:r>
          </a:p>
          <a:p>
            <a:pPr rtl="0" fontAlgn="base"/>
            <a:r>
              <a:rPr lang="en-US" b="1"/>
              <a:t>LIKE</a:t>
            </a:r>
            <a:r>
              <a:rPr lang="en-US"/>
              <a:t>:  As you get to know them, hopefully you will find yourself liking them and you are getting the feeling they are beginning to like you, too. ​</a:t>
            </a:r>
          </a:p>
          <a:p>
            <a:pPr rtl="0" fontAlgn="base"/>
            <a:r>
              <a:rPr lang="en-US" b="1"/>
              <a:t>TRUST</a:t>
            </a:r>
            <a:r>
              <a:rPr lang="en-US"/>
              <a:t>:  This can only happen if they know you and they like you… they protect their networks by only referring those they find credible, trustworthy.​</a:t>
            </a:r>
          </a:p>
          <a:p>
            <a:pPr rtl="0" fontAlgn="base"/>
            <a:r>
              <a:rPr lang="en-US" b="1"/>
              <a:t>BUY</a:t>
            </a:r>
            <a:r>
              <a:rPr lang="en-US"/>
              <a:t>:  You can’t ask for assistance until all three previous steps have been accomplished </a:t>
            </a:r>
            <a:r>
              <a:rPr lang="en-US" u="sng"/>
              <a:t>and in the order they are listed</a:t>
            </a:r>
            <a:r>
              <a:rPr lang="en-US"/>
              <a:t>. You will be seen as more credible when offering help if you wait until this final step to offer help.​</a:t>
            </a:r>
          </a:p>
          <a:p>
            <a:pPr rtl="0" fontAlgn="base"/>
            <a:r>
              <a:rPr lang="en-US"/>
              <a:t>​</a:t>
            </a:r>
          </a:p>
          <a:p>
            <a:pPr rtl="0" fontAlgn="base"/>
            <a:r>
              <a:rPr lang="en-US"/>
              <a:t>Click to make green circle appear: The steps MUST be done in this order, knowing and liking first.  If people get to know and begin to like you and you likewise them, the other two steps will flow naturally.​</a:t>
            </a:r>
          </a:p>
          <a:p>
            <a:pPr rtl="0" fontAlgn="base"/>
            <a:r>
              <a:rPr lang="en-US"/>
              <a:t>​</a:t>
            </a:r>
          </a:p>
          <a:p>
            <a:endParaRPr lang="en-US"/>
          </a:p>
        </p:txBody>
      </p:sp>
      <p:sp>
        <p:nvSpPr>
          <p:cNvPr id="4" name="Slide Number Placeholder 3"/>
          <p:cNvSpPr>
            <a:spLocks noGrp="1"/>
          </p:cNvSpPr>
          <p:nvPr>
            <p:ph type="sldNum" sz="quarter" idx="10"/>
          </p:nvPr>
        </p:nvSpPr>
        <p:spPr/>
        <p:txBody>
          <a:bodyPr/>
          <a:lstStyle/>
          <a:p>
            <a:fld id="{0542D72E-8677-4A80-8986-2F4F5EFC1D90}" type="slidenum">
              <a:rPr lang="en-US" smtClean="0"/>
              <a:t>10</a:t>
            </a:fld>
            <a:endParaRPr lang="en-US"/>
          </a:p>
        </p:txBody>
      </p:sp>
    </p:spTree>
    <p:extLst>
      <p:ext uri="{BB962C8B-B14F-4D97-AF65-F5344CB8AC3E}">
        <p14:creationId xmlns:p14="http://schemas.microsoft.com/office/powerpoint/2010/main" val="3575156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a:solidFill>
                  <a:srgbClr val="000000"/>
                </a:solidFill>
                <a:latin typeface="Calibri" panose="020F0502020204030204" pitchFamily="34" charset="0"/>
              </a:rPr>
              <a:t>Read the slide and explain how people stand (1s, 2s, and 3+); types of groups (open or closed); and best choice.</a:t>
            </a:r>
            <a:r>
              <a:rPr lang="en-US">
                <a:solidFill>
                  <a:srgbClr val="444444"/>
                </a:solidFill>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a:solidFill>
                  <a:srgbClr val="444444"/>
                </a:solidFill>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a:solidFill>
                  <a:srgbClr val="000000"/>
                </a:solidFill>
                <a:latin typeface="Calibri" panose="020F0502020204030204" pitchFamily="34" charset="0"/>
              </a:rPr>
              <a:t>“As an introvert you might find yourself heading for the single, but don’t do it!  With a single there will be the continuous need to converse! Instead, go for a group of three with at least one woman… this helps to keep you from:”</a:t>
            </a:r>
            <a:r>
              <a:rPr lang="en-US">
                <a:solidFill>
                  <a:srgbClr val="444444"/>
                </a:solidFill>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a:solidFill>
                  <a:srgbClr val="444444"/>
                </a:solidFill>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buFont typeface="+mj-lt"/>
              <a:buAutoNum type="arabicPeriod"/>
            </a:pPr>
            <a:r>
              <a:rPr lang="en-US">
                <a:solidFill>
                  <a:srgbClr val="000000"/>
                </a:solidFill>
                <a:latin typeface="Calibri" panose="020F0502020204030204" pitchFamily="34" charset="0"/>
              </a:rPr>
              <a:t>being stuck in a conversation of one</a:t>
            </a:r>
            <a:r>
              <a:rPr lang="en-US">
                <a:solidFill>
                  <a:srgbClr val="444444"/>
                </a:solidFill>
                <a:latin typeface="Calibri" panose="020F0502020204030204" pitchFamily="34" charset="0"/>
              </a:rPr>
              <a:t>​</a:t>
            </a:r>
            <a:endParaRPr lang="en-US" sz="1000">
              <a:solidFill>
                <a:srgbClr val="444444"/>
              </a:solidFill>
              <a:latin typeface="Arial" panose="020B0604020202020204" pitchFamily="34" charset="0"/>
            </a:endParaRPr>
          </a:p>
          <a:p>
            <a:pPr algn="l" rtl="0" fontAlgn="base">
              <a:buFont typeface="+mj-lt"/>
              <a:buAutoNum type="arabicPeriod"/>
            </a:pPr>
            <a:r>
              <a:rPr lang="en-US">
                <a:solidFill>
                  <a:srgbClr val="000000"/>
                </a:solidFill>
                <a:latin typeface="Calibri" panose="020F0502020204030204" pitchFamily="34" charset="0"/>
              </a:rPr>
              <a:t>take the pressure off keeping the conversation going, your role in a three is to listen and ask questions</a:t>
            </a:r>
            <a:r>
              <a:rPr lang="en-US">
                <a:solidFill>
                  <a:srgbClr val="444444"/>
                </a:solidFill>
                <a:latin typeface="Calibri" panose="020F0502020204030204" pitchFamily="34" charset="0"/>
              </a:rPr>
              <a:t>​</a:t>
            </a:r>
            <a:endParaRPr lang="en-US" sz="1000">
              <a:solidFill>
                <a:srgbClr val="444444"/>
              </a:solidFill>
              <a:latin typeface="Arial" panose="020B0604020202020204" pitchFamily="34" charset="0"/>
            </a:endParaRPr>
          </a:p>
          <a:p>
            <a:pPr algn="l" rtl="0" fontAlgn="base">
              <a:buFont typeface="+mj-lt"/>
              <a:buAutoNum type="arabicPeriod"/>
            </a:pPr>
            <a:r>
              <a:rPr lang="en-US">
                <a:solidFill>
                  <a:srgbClr val="000000"/>
                </a:solidFill>
                <a:latin typeface="Calibri" panose="020F0502020204030204" pitchFamily="34" charset="0"/>
              </a:rPr>
              <a:t>maximizes your networking time</a:t>
            </a:r>
            <a:r>
              <a:rPr lang="en-US">
                <a:solidFill>
                  <a:srgbClr val="444444"/>
                </a:solidFill>
                <a:latin typeface="Calibri" panose="020F0502020204030204" pitchFamily="34" charset="0"/>
              </a:rPr>
              <a:t>​</a:t>
            </a:r>
            <a:endParaRPr lang="en-US" sz="1000">
              <a:solidFill>
                <a:srgbClr val="444444"/>
              </a:solidFill>
              <a:latin typeface="Arial" panose="020B0604020202020204" pitchFamily="34" charset="0"/>
            </a:endParaRPr>
          </a:p>
          <a:p>
            <a:pPr algn="l" rtl="0" fontAlgn="base">
              <a:buFont typeface="+mj-lt"/>
              <a:buNone/>
            </a:pPr>
            <a:endParaRPr lang="en-US">
              <a:solidFill>
                <a:srgbClr val="444444"/>
              </a:solidFill>
              <a:latin typeface="Calibri" panose="020F0502020204030204" pitchFamily="34" charset="0"/>
            </a:endParaRPr>
          </a:p>
          <a:p>
            <a:pPr algn="l" rtl="0" fontAlgn="base">
              <a:buFont typeface="+mj-lt"/>
              <a:buNone/>
            </a:pPr>
            <a:r>
              <a:rPr lang="en-US">
                <a:solidFill>
                  <a:srgbClr val="000000"/>
                </a:solidFill>
                <a:latin typeface="Calibri" panose="020F0502020204030204" pitchFamily="34" charset="0"/>
              </a:rPr>
              <a:t>If you used volunteers, thank them and then send them back to their seats.</a:t>
            </a:r>
            <a:r>
              <a:rPr lang="en-US">
                <a:solidFill>
                  <a:srgbClr val="444444"/>
                </a:solidFill>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a:solidFill>
                  <a:srgbClr val="444444"/>
                </a:solidFill>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a:solidFill>
                  <a:srgbClr val="000000"/>
                </a:solidFill>
                <a:latin typeface="Calibri" panose="020F0502020204030204" pitchFamily="34" charset="0"/>
              </a:rPr>
              <a:t>“Why one woman?  There is research showing women typically do a better job of including others into groups.”</a:t>
            </a:r>
            <a:endParaRPr lang="en-US" b="0" i="0">
              <a:solidFill>
                <a:srgbClr val="444444"/>
              </a:solidFill>
              <a:effectLst/>
              <a:latin typeface="Calibri" panose="020F0502020204030204" pitchFamily="34" charset="0"/>
            </a:endParaRPr>
          </a:p>
          <a:p>
            <a:endParaRPr lang="en-US"/>
          </a:p>
        </p:txBody>
      </p:sp>
      <p:sp>
        <p:nvSpPr>
          <p:cNvPr id="4" name="Slide Number Placeholder 3"/>
          <p:cNvSpPr>
            <a:spLocks noGrp="1"/>
          </p:cNvSpPr>
          <p:nvPr>
            <p:ph type="sldNum" sz="quarter" idx="10"/>
          </p:nvPr>
        </p:nvSpPr>
        <p:spPr/>
        <p:txBody>
          <a:bodyPr/>
          <a:lstStyle/>
          <a:p>
            <a:fld id="{0542D72E-8677-4A80-8986-2F4F5EFC1D90}" type="slidenum">
              <a:rPr lang="en-US" smtClean="0"/>
              <a:t>11</a:t>
            </a:fld>
            <a:endParaRPr lang="en-US"/>
          </a:p>
        </p:txBody>
      </p:sp>
    </p:spTree>
    <p:extLst>
      <p:ext uri="{BB962C8B-B14F-4D97-AF65-F5344CB8AC3E}">
        <p14:creationId xmlns:p14="http://schemas.microsoft.com/office/powerpoint/2010/main" val="2430224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solidFill>
                  <a:prstClr val="black"/>
                </a:solidFill>
              </a:rPr>
              <a:t>So here is a typical networking event.  There’s food and drink and folks are talking… let’s pick out who to talk to.</a:t>
            </a:r>
          </a:p>
          <a:p>
            <a:pPr defTabSz="931774">
              <a:defRPr/>
            </a:pPr>
            <a:endParaRPr lang="en-US">
              <a:solidFill>
                <a:prstClr val="black"/>
              </a:solidFill>
            </a:endParaRPr>
          </a:p>
          <a:p>
            <a:pPr defTabSz="931774">
              <a:defRPr/>
            </a:pPr>
            <a:r>
              <a:rPr lang="en-US" u="sng">
                <a:solidFill>
                  <a:prstClr val="black"/>
                </a:solidFill>
              </a:rPr>
              <a:t>Give the students time to review the photo, maybe suggest a group and then click through</a:t>
            </a:r>
            <a:r>
              <a:rPr lang="en-US">
                <a:solidFill>
                  <a:prstClr val="black"/>
                </a:solidFill>
              </a:rPr>
              <a:t>…</a:t>
            </a:r>
          </a:p>
          <a:p>
            <a:pPr defTabSz="931774">
              <a:defRPr/>
            </a:pPr>
            <a:endParaRPr lang="en-US">
              <a:solidFill>
                <a:prstClr val="black"/>
              </a:solidFill>
            </a:endParaRPr>
          </a:p>
          <a:p>
            <a:pPr defTabSz="931774">
              <a:defRPr/>
            </a:pPr>
            <a:r>
              <a:rPr lang="en-US">
                <a:solidFill>
                  <a:prstClr val="black"/>
                </a:solidFill>
              </a:rPr>
              <a:t>Circled in red are singles and closed groups of two and four. – “We aren’t going to talk to these folks.”</a:t>
            </a:r>
          </a:p>
          <a:p>
            <a:pPr defTabSz="931774">
              <a:defRPr/>
            </a:pPr>
            <a:endParaRPr lang="en-US">
              <a:solidFill>
                <a:prstClr val="black"/>
              </a:solidFill>
            </a:endParaRPr>
          </a:p>
          <a:p>
            <a:pPr defTabSz="931774">
              <a:defRPr/>
            </a:pPr>
            <a:r>
              <a:rPr lang="en-US">
                <a:solidFill>
                  <a:prstClr val="black"/>
                </a:solidFill>
              </a:rPr>
              <a:t>Circled in orange is an open two.  - “We aren’t going to talk with them unless we can’t find </a:t>
            </a:r>
            <a:r>
              <a:rPr lang="en-US" u="sng">
                <a:solidFill>
                  <a:prstClr val="black"/>
                </a:solidFill>
              </a:rPr>
              <a:t>our best choice</a:t>
            </a:r>
            <a:r>
              <a:rPr lang="en-US">
                <a:solidFill>
                  <a:prstClr val="black"/>
                </a:solidFill>
              </a:rPr>
              <a:t>, which is?”  </a:t>
            </a:r>
            <a:r>
              <a:rPr lang="en-US" b="1">
                <a:solidFill>
                  <a:prstClr val="black"/>
                </a:solidFill>
              </a:rPr>
              <a:t>Wait for response.</a:t>
            </a:r>
          </a:p>
          <a:p>
            <a:pPr defTabSz="931774">
              <a:defRPr/>
            </a:pPr>
            <a:r>
              <a:rPr lang="en-US">
                <a:solidFill>
                  <a:prstClr val="black"/>
                </a:solidFill>
              </a:rPr>
              <a:t>“Yes, an open group of three with at least one woman”</a:t>
            </a:r>
          </a:p>
          <a:p>
            <a:pPr defTabSz="931774">
              <a:defRPr/>
            </a:pPr>
            <a:endParaRPr lang="en-US">
              <a:solidFill>
                <a:prstClr val="black"/>
              </a:solidFill>
            </a:endParaRPr>
          </a:p>
          <a:p>
            <a:pPr defTabSz="931774">
              <a:defRPr/>
            </a:pPr>
            <a:r>
              <a:rPr lang="en-US">
                <a:solidFill>
                  <a:prstClr val="black"/>
                </a:solidFill>
              </a:rPr>
              <a:t>Circled in green is an open group three and it has one woman… “There’s are target, go!”  So, what to do next?</a:t>
            </a:r>
          </a:p>
        </p:txBody>
      </p:sp>
      <p:sp>
        <p:nvSpPr>
          <p:cNvPr id="4" name="Slide Number Placeholder 3"/>
          <p:cNvSpPr>
            <a:spLocks noGrp="1"/>
          </p:cNvSpPr>
          <p:nvPr>
            <p:ph type="sldNum" sz="quarter" idx="10"/>
          </p:nvPr>
        </p:nvSpPr>
        <p:spPr/>
        <p:txBody>
          <a:bodyPr/>
          <a:lstStyle/>
          <a:p>
            <a:fld id="{0542D72E-8677-4A80-8986-2F4F5EFC1D90}" type="slidenum">
              <a:rPr lang="en-US" smtClean="0"/>
              <a:t>12</a:t>
            </a:fld>
            <a:endParaRPr lang="en-US"/>
          </a:p>
        </p:txBody>
      </p:sp>
    </p:spTree>
    <p:extLst>
      <p:ext uri="{BB962C8B-B14F-4D97-AF65-F5344CB8AC3E}">
        <p14:creationId xmlns:p14="http://schemas.microsoft.com/office/powerpoint/2010/main" val="2536987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you looked for and found an open three with a woman, you walk up and say…  </a:t>
            </a:r>
            <a:r>
              <a:rPr lang="en-US" b="1"/>
              <a:t>pause for a moment, maybe they will offer an answer</a:t>
            </a:r>
            <a:r>
              <a:rPr lang="en-US"/>
              <a:t>…  </a:t>
            </a:r>
          </a:p>
          <a:p>
            <a:endParaRPr lang="en-US"/>
          </a:p>
          <a:p>
            <a:r>
              <a:rPr lang="en-US"/>
              <a:t>“Hello.  May I join you?  It’s a simple as that.  Unless they are extremely rude people, they will invite you in… now what?</a:t>
            </a:r>
          </a:p>
          <a:p>
            <a:endParaRPr lang="en-US"/>
          </a:p>
        </p:txBody>
      </p:sp>
      <p:sp>
        <p:nvSpPr>
          <p:cNvPr id="4" name="Slide Number Placeholder 3"/>
          <p:cNvSpPr>
            <a:spLocks noGrp="1"/>
          </p:cNvSpPr>
          <p:nvPr>
            <p:ph type="sldNum" sz="quarter" idx="10"/>
          </p:nvPr>
        </p:nvSpPr>
        <p:spPr/>
        <p:txBody>
          <a:bodyPr/>
          <a:lstStyle/>
          <a:p>
            <a:fld id="{0542D72E-8677-4A80-8986-2F4F5EFC1D90}" type="slidenum">
              <a:rPr lang="en-US" smtClean="0"/>
              <a:t>13</a:t>
            </a:fld>
            <a:endParaRPr lang="en-US"/>
          </a:p>
        </p:txBody>
      </p:sp>
    </p:spTree>
    <p:extLst>
      <p:ext uri="{BB962C8B-B14F-4D97-AF65-F5344CB8AC3E}">
        <p14:creationId xmlns:p14="http://schemas.microsoft.com/office/powerpoint/2010/main" val="3543683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ea typeface="Lato" panose="020F0502020204030203" pitchFamily="34" charset="0"/>
                <a:cs typeface="Lato" panose="020F050202020403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813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875264"/>
            <a:ext cx="1971675" cy="5811838"/>
          </a:xfrm>
        </p:spPr>
        <p:txBody>
          <a:bodyPr vert="eaVert"/>
          <a:lstStyle>
            <a:lvl1pPr>
              <a:defRPr>
                <a:latin typeface="+mn-lt"/>
                <a:ea typeface="Lato" panose="020F0502020204030203" pitchFamily="34" charset="0"/>
                <a:cs typeface="Lato" panose="020F0502020204030203"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28650" y="875264"/>
            <a:ext cx="5800725" cy="5811838"/>
          </a:xfrm>
        </p:spPr>
        <p:txBody>
          <a:bodyPr vert="eaVert"/>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1114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mn-lt"/>
              </a:defRPr>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34133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00472" y="1122363"/>
            <a:ext cx="5504513" cy="2102100"/>
          </a:xfrm>
        </p:spPr>
        <p:txBody>
          <a:bodyPr anchor="b">
            <a:normAutofit/>
          </a:bodyPr>
          <a:lstStyle>
            <a:lvl1pPr algn="ctr">
              <a:defRPr sz="4800">
                <a:latin typeface="+mn-lt"/>
                <a:ea typeface="Lato" panose="020F0502020204030203" pitchFamily="34" charset="0"/>
                <a:cs typeface="Lato" panose="020F0502020204030203" pitchFamily="34" charset="0"/>
              </a:defRPr>
            </a:lvl1pPr>
          </a:lstStyle>
          <a:p>
            <a:endParaRPr lang="en-US"/>
          </a:p>
        </p:txBody>
      </p:sp>
      <p:sp>
        <p:nvSpPr>
          <p:cNvPr id="3" name="Subtitle 2"/>
          <p:cNvSpPr>
            <a:spLocks noGrp="1"/>
          </p:cNvSpPr>
          <p:nvPr>
            <p:ph type="subTitle" idx="1"/>
          </p:nvPr>
        </p:nvSpPr>
        <p:spPr>
          <a:xfrm>
            <a:off x="3100472" y="3303656"/>
            <a:ext cx="5504514" cy="1223178"/>
          </a:xfrm>
        </p:spPr>
        <p:txBody>
          <a:bodyPr/>
          <a:lstStyle>
            <a:lvl1pPr marL="0" indent="0" algn="ctr">
              <a:buNone/>
              <a:defRPr sz="2400">
                <a:latin typeface="+mj-lt"/>
                <a:ea typeface="Lato Light" panose="020F0502020204030203" pitchFamily="34" charset="0"/>
                <a:cs typeface="Lato Light" panose="020F050202020403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7" name="Parallelogram 6"/>
          <p:cNvSpPr/>
          <p:nvPr userDrawn="1"/>
        </p:nvSpPr>
        <p:spPr>
          <a:xfrm>
            <a:off x="-1024758" y="0"/>
            <a:ext cx="3917730" cy="6858000"/>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Parallelogram 7"/>
          <p:cNvSpPr/>
          <p:nvPr userDrawn="1"/>
        </p:nvSpPr>
        <p:spPr>
          <a:xfrm rot="539464">
            <a:off x="2230048" y="-192321"/>
            <a:ext cx="307802" cy="7224360"/>
          </a:xfrm>
          <a:prstGeom prst="parallelogram">
            <a:avLst/>
          </a:prstGeom>
          <a:solidFill>
            <a:srgbClr val="D41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16239" y="5285433"/>
            <a:ext cx="2664412" cy="1250036"/>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371" y="1024078"/>
            <a:ext cx="2279578" cy="2279578"/>
          </a:xfrm>
          <a:prstGeom prst="rect">
            <a:avLst/>
          </a:prstGeom>
        </p:spPr>
      </p:pic>
    </p:spTree>
    <p:extLst>
      <p:ext uri="{BB962C8B-B14F-4D97-AF65-F5344CB8AC3E}">
        <p14:creationId xmlns:p14="http://schemas.microsoft.com/office/powerpoint/2010/main" val="18819529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4" name="Rectangle 3"/>
          <p:cNvSpPr/>
          <p:nvPr userDrawn="1"/>
        </p:nvSpPr>
        <p:spPr>
          <a:xfrm>
            <a:off x="-16669" y="530579"/>
            <a:ext cx="9160669" cy="632742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sz="4000">
                <a:solidFill>
                  <a:srgbClr val="FF0000"/>
                </a:solidFill>
                <a:latin typeface="Arial Rounded MT Bold" panose="020F070403050403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3357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3" name="Rectangle 2"/>
          <p:cNvSpPr/>
          <p:nvPr userDrawn="1"/>
        </p:nvSpPr>
        <p:spPr>
          <a:xfrm>
            <a:off x="0" y="535259"/>
            <a:ext cx="9144000" cy="63227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sz="4000">
                <a:solidFill>
                  <a:srgbClr val="FF0000"/>
                </a:solidFill>
                <a:latin typeface="Arial Rounded MT Bold" panose="020F0704030504030204" pitchFamily="34" charset="0"/>
              </a:defRPr>
            </a:lvl1pPr>
          </a:lstStyle>
          <a:p>
            <a:r>
              <a:rPr lang="en-US"/>
              <a:t>Click to edit Master title style</a:t>
            </a:r>
          </a:p>
        </p:txBody>
      </p:sp>
    </p:spTree>
    <p:extLst>
      <p:ext uri="{BB962C8B-B14F-4D97-AF65-F5344CB8AC3E}">
        <p14:creationId xmlns:p14="http://schemas.microsoft.com/office/powerpoint/2010/main" val="3395152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864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800">
                <a:latin typeface="+mn-lt"/>
                <a:ea typeface="Lato" panose="020F0502020204030203" pitchFamily="34" charset="0"/>
                <a:cs typeface="Lato" panose="020F0502020204030203" pitchFamily="34" charset="0"/>
              </a:defRPr>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mn-lt"/>
                <a:ea typeface="Lato Medium" panose="020F0502020204030203" pitchFamily="34" charset="0"/>
                <a:cs typeface="Lato Medium"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50433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ea typeface="Lato" panose="020F0502020204030203" pitchFamily="34" charset="0"/>
                <a:cs typeface="Lato" panose="020F0502020204030203" pitchFamily="34" charset="0"/>
              </a:defRPr>
            </a:lvl1pPr>
          </a:lstStyle>
          <a:p>
            <a:r>
              <a:rPr lang="en-US"/>
              <a:t>Click to edit Master title style</a:t>
            </a:r>
          </a:p>
        </p:txBody>
      </p:sp>
      <p:sp>
        <p:nvSpPr>
          <p:cNvPr id="3" name="Content Placeholder 2"/>
          <p:cNvSpPr>
            <a:spLocks noGrp="1"/>
          </p:cNvSpPr>
          <p:nvPr>
            <p:ph sz="half" idx="1"/>
          </p:nvPr>
        </p:nvSpPr>
        <p:spPr>
          <a:xfrm>
            <a:off x="628650" y="2326135"/>
            <a:ext cx="3886200" cy="4351338"/>
          </a:xfrm>
        </p:spPr>
        <p:txBody>
          <a:bodyPr/>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2316514"/>
            <a:ext cx="3886200" cy="4351338"/>
          </a:xfrm>
        </p:spPr>
        <p:txBody>
          <a:bodyPr/>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1361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846384"/>
            <a:ext cx="7886700" cy="1325563"/>
          </a:xfrm>
        </p:spPr>
        <p:txBody>
          <a:bodyPr/>
          <a:lstStyle>
            <a:lvl1pPr>
              <a:defRPr>
                <a:latin typeface="+mn-lt"/>
                <a:ea typeface="Lato" panose="020F0502020204030203" pitchFamily="34" charset="0"/>
                <a:cs typeface="Lato" panose="020F0502020204030203" pitchFamily="34" charset="0"/>
              </a:defRPr>
            </a:lvl1pPr>
          </a:lstStyle>
          <a:p>
            <a:r>
              <a:rPr lang="en-US"/>
              <a:t>Click to edit Master title style</a:t>
            </a:r>
          </a:p>
        </p:txBody>
      </p:sp>
      <p:sp>
        <p:nvSpPr>
          <p:cNvPr id="3" name="Text Placeholder 2"/>
          <p:cNvSpPr>
            <a:spLocks noGrp="1"/>
          </p:cNvSpPr>
          <p:nvPr>
            <p:ph type="body" idx="1"/>
          </p:nvPr>
        </p:nvSpPr>
        <p:spPr>
          <a:xfrm>
            <a:off x="629842" y="2162421"/>
            <a:ext cx="3868340" cy="823912"/>
          </a:xfrm>
        </p:spPr>
        <p:txBody>
          <a:bodyPr anchor="b"/>
          <a:lstStyle>
            <a:lvl1pPr marL="0" indent="0">
              <a:buNone/>
              <a:defRPr sz="2400" b="1">
                <a:latin typeface="+mn-lt"/>
                <a:ea typeface="Lato Medium" panose="020F0502020204030203" pitchFamily="34" charset="0"/>
                <a:cs typeface="Lato Medium"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986333"/>
            <a:ext cx="3868340" cy="3684588"/>
          </a:xfrm>
        </p:spPr>
        <p:txBody>
          <a:bodyPr/>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2162421"/>
            <a:ext cx="3887391" cy="823912"/>
          </a:xfrm>
        </p:spPr>
        <p:txBody>
          <a:bodyPr anchor="b"/>
          <a:lstStyle>
            <a:lvl1pPr marL="0" indent="0">
              <a:buNone/>
              <a:defRPr sz="2400" b="1">
                <a:latin typeface="+mn-lt"/>
                <a:ea typeface="Lato Medium" panose="020F0502020204030203" pitchFamily="34" charset="0"/>
                <a:cs typeface="Lato Medium"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986333"/>
            <a:ext cx="3887391" cy="3684588"/>
          </a:xfrm>
        </p:spPr>
        <p:txBody>
          <a:bodyPr/>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509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038503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028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851832"/>
            <a:ext cx="2949178" cy="1600200"/>
          </a:xfrm>
        </p:spPr>
        <p:txBody>
          <a:bodyPr anchor="b"/>
          <a:lstStyle>
            <a:lvl1pPr>
              <a:defRPr sz="3200">
                <a:latin typeface="+mn-lt"/>
                <a:ea typeface="Lato" panose="020F0502020204030203" pitchFamily="34" charset="0"/>
                <a:cs typeface="Lato" panose="020F0502020204030203" pitchFamily="34" charset="0"/>
              </a:defRPr>
            </a:lvl1pPr>
          </a:lstStyle>
          <a:p>
            <a:r>
              <a:rPr lang="en-US"/>
              <a:t>Click to edit Master title style</a:t>
            </a:r>
          </a:p>
        </p:txBody>
      </p:sp>
      <p:sp>
        <p:nvSpPr>
          <p:cNvPr id="3" name="Content Placeholder 2"/>
          <p:cNvSpPr>
            <a:spLocks noGrp="1"/>
          </p:cNvSpPr>
          <p:nvPr>
            <p:ph idx="1"/>
          </p:nvPr>
        </p:nvSpPr>
        <p:spPr>
          <a:xfrm>
            <a:off x="3887391" y="1382058"/>
            <a:ext cx="4629150" cy="4873625"/>
          </a:xfrm>
        </p:spPr>
        <p:txBody>
          <a:bodyPr/>
          <a:lstStyle>
            <a:lvl1pPr>
              <a:defRPr sz="3200">
                <a:latin typeface="+mn-lt"/>
                <a:ea typeface="Lato" panose="020F0502020204030203" pitchFamily="34" charset="0"/>
                <a:cs typeface="Lato" panose="020F0502020204030203" pitchFamily="34" charset="0"/>
              </a:defRPr>
            </a:lvl1pPr>
            <a:lvl2pPr>
              <a:defRPr sz="2800">
                <a:latin typeface="+mn-lt"/>
                <a:ea typeface="Lato" panose="020F0502020204030203" pitchFamily="34" charset="0"/>
                <a:cs typeface="Lato" panose="020F0502020204030203" pitchFamily="34" charset="0"/>
              </a:defRPr>
            </a:lvl2pPr>
            <a:lvl3pPr>
              <a:defRPr sz="2400">
                <a:latin typeface="+mn-lt"/>
                <a:ea typeface="Lato" panose="020F0502020204030203" pitchFamily="34" charset="0"/>
                <a:cs typeface="Lato" panose="020F0502020204030203" pitchFamily="34" charset="0"/>
              </a:defRPr>
            </a:lvl3pPr>
            <a:lvl4pPr>
              <a:defRPr sz="2000">
                <a:latin typeface="+mn-lt"/>
                <a:ea typeface="Lato" panose="020F0502020204030203" pitchFamily="34" charset="0"/>
                <a:cs typeface="Lato" panose="020F0502020204030203" pitchFamily="34" charset="0"/>
              </a:defRPr>
            </a:lvl4pPr>
            <a:lvl5pPr>
              <a:defRPr sz="2000">
                <a:latin typeface="+mn-lt"/>
                <a:ea typeface="Lato" panose="020F0502020204030203" pitchFamily="34" charset="0"/>
                <a:cs typeface="Lato" panose="020F0502020204030203"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452032"/>
            <a:ext cx="2949178" cy="3811588"/>
          </a:xfrm>
        </p:spPr>
        <p:txBody>
          <a:bodyPr/>
          <a:lstStyle>
            <a:lvl1pPr marL="0" indent="0">
              <a:buNone/>
              <a:defRPr sz="1600">
                <a:latin typeface="+mn-lt"/>
                <a:ea typeface="Lato Medium" panose="020F0502020204030203" pitchFamily="34" charset="0"/>
                <a:cs typeface="Lato Medium"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100145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1015466"/>
            <a:ext cx="2949178" cy="1600200"/>
          </a:xfrm>
        </p:spPr>
        <p:txBody>
          <a:bodyPr anchor="b">
            <a:normAutofit/>
          </a:bodyPr>
          <a:lstStyle>
            <a:lvl1pPr>
              <a:defRPr sz="2400">
                <a:latin typeface="+mn-lt"/>
                <a:ea typeface="Lato" panose="020F0502020204030203" pitchFamily="34" charset="0"/>
                <a:cs typeface="Lato" panose="020F0502020204030203" pitchFamily="34" charset="0"/>
              </a:defRPr>
            </a:lvl1pPr>
          </a:lstStyle>
          <a:p>
            <a:r>
              <a:rPr lang="en-US"/>
              <a:t>Click to edit Master title style</a:t>
            </a:r>
          </a:p>
        </p:txBody>
      </p:sp>
      <p:sp>
        <p:nvSpPr>
          <p:cNvPr id="3" name="Picture Placeholder 2"/>
          <p:cNvSpPr>
            <a:spLocks noGrp="1"/>
          </p:cNvSpPr>
          <p:nvPr>
            <p:ph type="pic" idx="1"/>
          </p:nvPr>
        </p:nvSpPr>
        <p:spPr>
          <a:xfrm>
            <a:off x="3887391" y="1545692"/>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615666"/>
            <a:ext cx="2949178" cy="3811588"/>
          </a:xfrm>
        </p:spPr>
        <p:txBody>
          <a:bodyPr>
            <a:normAutofit/>
          </a:bodyPr>
          <a:lstStyle>
            <a:lvl1pPr marL="0" indent="0">
              <a:buNone/>
              <a:defRPr sz="1800" b="0">
                <a:latin typeface="+mn-lt"/>
                <a:ea typeface="Lato Medium" panose="020F0502020204030203" pitchFamily="34" charset="0"/>
                <a:cs typeface="Lato Medium"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a:xfrm>
            <a:off x="6457950" y="6914617"/>
            <a:ext cx="2057400" cy="365125"/>
          </a:xfrm>
          <a:prstGeom prst="rect">
            <a:avLst/>
          </a:prstGeom>
        </p:spPr>
        <p:txBody>
          <a:bodyPr/>
          <a:lstStyle/>
          <a:p>
            <a:fld id="{3CA2624E-D588-4092-9CB7-C91D143E3E22}" type="slidenum">
              <a:rPr lang="en-US" smtClean="0"/>
              <a:t>‹#›</a:t>
            </a:fld>
            <a:endParaRPr lang="en-US"/>
          </a:p>
        </p:txBody>
      </p:sp>
    </p:spTree>
    <p:extLst>
      <p:ext uri="{BB962C8B-B14F-4D97-AF65-F5344CB8AC3E}">
        <p14:creationId xmlns:p14="http://schemas.microsoft.com/office/powerpoint/2010/main" val="4006949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ea typeface="Lato" panose="020F0502020204030203" pitchFamily="34" charset="0"/>
                <a:cs typeface="Lato" panose="020F0502020204030203"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336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902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2432015"/>
            <a:ext cx="7886700" cy="40916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rot="5400000">
            <a:off x="4220677" y="-4220679"/>
            <a:ext cx="702644" cy="9144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p:cNvCxnSpPr/>
          <p:nvPr userDrawn="1"/>
        </p:nvCxnSpPr>
        <p:spPr>
          <a:xfrm flipH="1">
            <a:off x="-2" y="702642"/>
            <a:ext cx="9144002" cy="35022"/>
          </a:xfrm>
          <a:prstGeom prst="line">
            <a:avLst/>
          </a:prstGeom>
          <a:ln w="76200">
            <a:solidFill>
              <a:srgbClr val="D41B2C"/>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6460621" y="68463"/>
            <a:ext cx="2580830" cy="669201"/>
          </a:xfrm>
          <a:prstGeom prst="rect">
            <a:avLst/>
          </a:prstGeom>
        </p:spPr>
      </p:pic>
    </p:spTree>
    <p:extLst>
      <p:ext uri="{BB962C8B-B14F-4D97-AF65-F5344CB8AC3E}">
        <p14:creationId xmlns:p14="http://schemas.microsoft.com/office/powerpoint/2010/main" val="109014161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n-lt"/>
          <a:ea typeface="Lato" panose="020F0502020204030203" pitchFamily="34" charset="0"/>
          <a:cs typeface="Lato"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4861966"/>
      </p:ext>
    </p:extLst>
  </p:cSld>
  <p:clrMap bg1="lt1" tx1="dk1" bg2="lt2" tx2="dk2" accent1="accent1" accent2="accent2" accent3="accent3" accent4="accent4" accent5="accent5" accent6="accent6" hlink="hlink" folHlink="folHlink"/>
  <p:sldLayoutIdLst>
    <p:sldLayoutId id="2147483649" r:id="rId1"/>
    <p:sldLayoutId id="2147483729" r:id="rId2"/>
    <p:sldLayoutId id="2147483730" r:id="rId3"/>
  </p:sldLayoutIdLst>
  <p:txStyles>
    <p:titleStyle>
      <a:lvl1pPr algn="l" defTabSz="914400" rtl="0" eaLnBrk="1" latinLnBrk="0" hangingPunct="1">
        <a:lnSpc>
          <a:spcPct val="90000"/>
        </a:lnSpc>
        <a:spcBef>
          <a:spcPct val="0"/>
        </a:spcBef>
        <a:buNone/>
        <a:defRPr sz="4400" kern="1200">
          <a:solidFill>
            <a:schemeClr val="tx1"/>
          </a:solidFill>
          <a:latin typeface="+mn-lt"/>
          <a:ea typeface="Lato" panose="020F0502020204030203" pitchFamily="34" charset="0"/>
          <a:cs typeface="Lato"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1"/>
            <a:ext cx="9222827" cy="705244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Parallelogram 8"/>
          <p:cNvSpPr/>
          <p:nvPr userDrawn="1"/>
        </p:nvSpPr>
        <p:spPr>
          <a:xfrm>
            <a:off x="-354724" y="1147988"/>
            <a:ext cx="6180083" cy="168164"/>
          </a:xfrm>
          <a:prstGeom prst="parallelogram">
            <a:avLst/>
          </a:prstGeom>
          <a:solidFill>
            <a:srgbClr val="D41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Parallelogram 9"/>
          <p:cNvSpPr/>
          <p:nvPr userDrawn="1"/>
        </p:nvSpPr>
        <p:spPr>
          <a:xfrm>
            <a:off x="3251638" y="5788379"/>
            <a:ext cx="6180083" cy="142991"/>
          </a:xfrm>
          <a:prstGeom prst="parallelogram">
            <a:avLst/>
          </a:prstGeom>
          <a:solidFill>
            <a:srgbClr val="D41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5761" y="2328856"/>
            <a:ext cx="8405186" cy="2191869"/>
          </a:xfrm>
          <a:prstGeom prst="rect">
            <a:avLst/>
          </a:prstGeom>
        </p:spPr>
      </p:pic>
      <p:sp>
        <p:nvSpPr>
          <p:cNvPr id="3" name="TextBox 2"/>
          <p:cNvSpPr txBox="1"/>
          <p:nvPr userDrawn="1"/>
        </p:nvSpPr>
        <p:spPr>
          <a:xfrm>
            <a:off x="6341679" y="6033331"/>
            <a:ext cx="2662517" cy="369332"/>
          </a:xfrm>
          <a:prstGeom prst="rect">
            <a:avLst/>
          </a:prstGeom>
          <a:noFill/>
        </p:spPr>
        <p:txBody>
          <a:bodyPr wrap="square" rtlCol="0">
            <a:spAutoFit/>
          </a:bodyPr>
          <a:lstStyle/>
          <a:p>
            <a:r>
              <a:rPr lang="en-US">
                <a:solidFill>
                  <a:schemeClr val="bg1"/>
                </a:solidFill>
              </a:rPr>
              <a:t>coe.northeastern.edu</a:t>
            </a:r>
          </a:p>
        </p:txBody>
      </p:sp>
    </p:spTree>
    <p:extLst>
      <p:ext uri="{BB962C8B-B14F-4D97-AF65-F5344CB8AC3E}">
        <p14:creationId xmlns:p14="http://schemas.microsoft.com/office/powerpoint/2010/main" val="814862021"/>
      </p:ext>
    </p:extLst>
  </p:cSld>
  <p:clrMap bg1="lt1" tx1="dk1" bg2="lt2" tx2="dk2" accent1="accent1" accent2="accent2" accent3="accent3" accent4="accent4" accent5="accent5" accent6="accent6" hlink="hlink" folHlink="folHlink"/>
  <p:sldLayoutIdLst>
    <p:sldLayoutId id="214748366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customXml" Target="../ink/ink1.xml"/><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26.jp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VyJ-ksaAsFo"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video" Target="https://www.youtube.com/embed/bC-2bZfcfjY" TargetMode="External"/><Relationship Id="rId4" Type="http://schemas.openxmlformats.org/officeDocument/2006/relationships/image" Target="../media/image38.jpe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00559" y="1733007"/>
            <a:ext cx="5925313" cy="1968088"/>
          </a:xfrm>
        </p:spPr>
        <p:txBody>
          <a:bodyPr>
            <a:noAutofit/>
          </a:bodyPr>
          <a:lstStyle/>
          <a:p>
            <a:r>
              <a:rPr lang="en-US" altLang="en-US" sz="4400" b="1">
                <a:solidFill>
                  <a:schemeClr val="accent5">
                    <a:lumMod val="50000"/>
                  </a:schemeClr>
                </a:solidFill>
                <a:ea typeface="ＭＳ Ｐゴシック"/>
              </a:rPr>
              <a:t>Lesson 3: </a:t>
            </a:r>
            <a:br>
              <a:rPr lang="en-US" altLang="en-US" sz="4400" b="1">
                <a:ea typeface="ＭＳ Ｐゴシック" pitchFamily="34" charset="-128"/>
              </a:rPr>
            </a:br>
            <a:r>
              <a:rPr lang="en-US" altLang="en-US" sz="4400" b="1">
                <a:solidFill>
                  <a:schemeClr val="accent5">
                    <a:lumMod val="50000"/>
                  </a:schemeClr>
                </a:solidFill>
                <a:ea typeface="ＭＳ Ｐゴシック"/>
              </a:rPr>
              <a:t>Networking </a:t>
            </a:r>
            <a:r>
              <a:rPr lang="en-US" sz="4400" b="1">
                <a:solidFill>
                  <a:schemeClr val="accent5">
                    <a:lumMod val="50000"/>
                  </a:schemeClr>
                </a:solidFill>
                <a:ea typeface="ＭＳ Ｐゴシック"/>
                <a:cs typeface="Calibri"/>
              </a:rPr>
              <a:t>and </a:t>
            </a:r>
            <a:br>
              <a:rPr lang="en-US" sz="4400" b="1">
                <a:solidFill>
                  <a:schemeClr val="accent5">
                    <a:lumMod val="50000"/>
                  </a:schemeClr>
                </a:solidFill>
                <a:ea typeface="ＭＳ Ｐゴシック"/>
                <a:cs typeface="Calibri"/>
              </a:rPr>
            </a:br>
            <a:r>
              <a:rPr lang="en-US" sz="4400" b="1">
                <a:solidFill>
                  <a:schemeClr val="accent5">
                    <a:lumMod val="50000"/>
                  </a:schemeClr>
                </a:solidFill>
                <a:ea typeface="ＭＳ Ｐゴシック"/>
                <a:cs typeface="Calibri"/>
              </a:rPr>
              <a:t>Career Fair Prep</a:t>
            </a:r>
            <a:br>
              <a:rPr lang="en-US" sz="4400" b="1">
                <a:solidFill>
                  <a:schemeClr val="accent5">
                    <a:lumMod val="50000"/>
                  </a:schemeClr>
                </a:solidFill>
                <a:ea typeface="ＭＳ Ｐゴシック"/>
                <a:cs typeface="Calibri"/>
              </a:rPr>
            </a:br>
            <a:endParaRPr lang="en-US" sz="4400" b="1">
              <a:solidFill>
                <a:schemeClr val="accent5">
                  <a:lumMod val="50000"/>
                </a:schemeClr>
              </a:solidFill>
              <a:ea typeface="ＭＳ Ｐゴシック"/>
              <a:cs typeface="Calibri"/>
            </a:endParaRPr>
          </a:p>
        </p:txBody>
      </p:sp>
      <p:sp>
        <p:nvSpPr>
          <p:cNvPr id="3" name="Subtitle 2"/>
          <p:cNvSpPr>
            <a:spLocks noGrp="1"/>
          </p:cNvSpPr>
          <p:nvPr>
            <p:ph type="subTitle" idx="1"/>
          </p:nvPr>
        </p:nvSpPr>
        <p:spPr>
          <a:xfrm>
            <a:off x="1999008" y="4157162"/>
            <a:ext cx="6557782" cy="2299448"/>
          </a:xfrm>
        </p:spPr>
        <p:txBody>
          <a:bodyPr/>
          <a:lstStyle/>
          <a:p>
            <a:r>
              <a:rPr lang="en-US">
                <a:solidFill>
                  <a:schemeClr val="accent5">
                    <a:lumMod val="50000"/>
                  </a:schemeClr>
                </a:solidFill>
              </a:rPr>
              <a:t>ENCP 6000 </a:t>
            </a:r>
            <a:endParaRPr lang="en-US"/>
          </a:p>
          <a:p>
            <a:r>
              <a:rPr lang="en-US">
                <a:solidFill>
                  <a:schemeClr val="accent5">
                    <a:lumMod val="50000"/>
                  </a:schemeClr>
                </a:solidFill>
              </a:rPr>
              <a:t>Career Management for Engineers  </a:t>
            </a:r>
          </a:p>
          <a:p>
            <a:r>
              <a:rPr lang="en-US">
                <a:solidFill>
                  <a:schemeClr val="accent5">
                    <a:lumMod val="50000"/>
                  </a:schemeClr>
                </a:solidFill>
              </a:rPr>
              <a:t>Fall 2019</a:t>
            </a:r>
            <a:endParaRPr lang="en-US">
              <a:solidFill>
                <a:schemeClr val="accent5">
                  <a:lumMod val="50000"/>
                </a:schemeClr>
              </a:solidFill>
              <a:cs typeface="Calibri"/>
            </a:endParaRPr>
          </a:p>
        </p:txBody>
      </p:sp>
    </p:spTree>
    <p:extLst>
      <p:ext uri="{BB962C8B-B14F-4D97-AF65-F5344CB8AC3E}">
        <p14:creationId xmlns:p14="http://schemas.microsoft.com/office/powerpoint/2010/main" val="2738210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5280660" y="1478280"/>
            <a:ext cx="3863340" cy="3962400"/>
          </a:xfrm>
          <a:prstGeom prst="ellipse">
            <a:avLst/>
          </a:prstGeom>
          <a:solidFill>
            <a:srgbClr val="D41B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515540" y="2270760"/>
            <a:ext cx="4521280" cy="1623060"/>
          </a:xfrm>
          <a:prstGeom prst="roundRect">
            <a:avLst/>
          </a:prstGeom>
          <a:ln w="762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722590" y="479426"/>
            <a:ext cx="8628460" cy="1325563"/>
          </a:xfrm>
        </p:spPr>
        <p:txBody>
          <a:bodyPr/>
          <a:lstStyle/>
          <a:p>
            <a:r>
              <a:rPr lang="en-US" b="1"/>
              <a:t>4 Steps for Networking Success</a:t>
            </a:r>
            <a:endParaRPr lang="en-US"/>
          </a:p>
        </p:txBody>
      </p:sp>
      <p:sp>
        <p:nvSpPr>
          <p:cNvPr id="4" name="Content Placeholder 3"/>
          <p:cNvSpPr>
            <a:spLocks noGrp="1"/>
          </p:cNvSpPr>
          <p:nvPr>
            <p:ph sz="half" idx="2"/>
          </p:nvPr>
        </p:nvSpPr>
        <p:spPr>
          <a:xfrm>
            <a:off x="722590" y="2428984"/>
            <a:ext cx="3868340" cy="3684588"/>
          </a:xfrm>
        </p:spPr>
        <p:txBody>
          <a:bodyPr/>
          <a:lstStyle/>
          <a:p>
            <a:pPr fontAlgn="base"/>
            <a:r>
              <a:rPr lang="en-US"/>
              <a:t>KNOW THEM/KNOW YOU​</a:t>
            </a:r>
          </a:p>
          <a:p>
            <a:pPr fontAlgn="base"/>
            <a:r>
              <a:rPr lang="en-US"/>
              <a:t>LIKE THEM/LIKE YOU​</a:t>
            </a:r>
          </a:p>
          <a:p>
            <a:pPr fontAlgn="base"/>
            <a:r>
              <a:rPr lang="en-US"/>
              <a:t>TRUST/CREDIBILITY​</a:t>
            </a:r>
          </a:p>
          <a:p>
            <a:pPr fontAlgn="base"/>
            <a:r>
              <a:rPr lang="en-US"/>
              <a:t>BUY/SELL</a:t>
            </a:r>
          </a:p>
          <a:p>
            <a:endParaRPr lang="en-US"/>
          </a:p>
        </p:txBody>
      </p:sp>
      <p:sp>
        <p:nvSpPr>
          <p:cNvPr id="10" name="TextBox 9"/>
          <p:cNvSpPr txBox="1"/>
          <p:nvPr/>
        </p:nvSpPr>
        <p:spPr>
          <a:xfrm>
            <a:off x="5669280" y="2270760"/>
            <a:ext cx="3200400" cy="2923877"/>
          </a:xfrm>
          <a:prstGeom prst="rect">
            <a:avLst/>
          </a:prstGeom>
          <a:noFill/>
        </p:spPr>
        <p:txBody>
          <a:bodyPr wrap="square" rtlCol="0">
            <a:spAutoFit/>
          </a:bodyPr>
          <a:lstStyle/>
          <a:p>
            <a:pPr algn="ctr"/>
            <a:r>
              <a:rPr lang="en-US" sz="2800"/>
              <a:t>“It’s more important to be interest</a:t>
            </a:r>
            <a:r>
              <a:rPr lang="en-US" sz="2800" b="1" i="1"/>
              <a:t>ed </a:t>
            </a:r>
            <a:r>
              <a:rPr lang="en-US" sz="2800"/>
              <a:t>than to be interest</a:t>
            </a:r>
            <a:r>
              <a:rPr lang="en-US" sz="2800" b="1" i="1"/>
              <a:t>ing</a:t>
            </a:r>
            <a:r>
              <a:rPr lang="en-US" sz="2800"/>
              <a:t>.” ​</a:t>
            </a:r>
            <a:endParaRPr lang="en-US" sz="800"/>
          </a:p>
          <a:p>
            <a:pPr algn="ctr"/>
            <a:endParaRPr lang="en-US" sz="800"/>
          </a:p>
          <a:p>
            <a:pPr algn="ctr"/>
            <a:r>
              <a:rPr lang="en-US" sz="2800"/>
              <a:t>– Christopher </a:t>
            </a:r>
            <a:r>
              <a:rPr lang="en-US" sz="2800" err="1"/>
              <a:t>Barrat</a:t>
            </a:r>
            <a:r>
              <a:rPr lang="en-US" sz="2800"/>
              <a:t>​</a:t>
            </a:r>
          </a:p>
          <a:p>
            <a:endParaRPr lang="en-US"/>
          </a:p>
          <a:p>
            <a:r>
              <a:rPr lang="en-US"/>
              <a:t>​</a:t>
            </a:r>
          </a:p>
        </p:txBody>
      </p:sp>
    </p:spTree>
    <p:extLst>
      <p:ext uri="{BB962C8B-B14F-4D97-AF65-F5344CB8AC3E}">
        <p14:creationId xmlns:p14="http://schemas.microsoft.com/office/powerpoint/2010/main" val="3981500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2" y="730467"/>
            <a:ext cx="7886700" cy="1325563"/>
          </a:xfrm>
        </p:spPr>
        <p:txBody>
          <a:bodyPr/>
          <a:lstStyle/>
          <a:p>
            <a:pPr algn="ctr"/>
            <a:r>
              <a:rPr lang="en-US" b="1"/>
              <a:t>How to Read a Room</a:t>
            </a:r>
          </a:p>
        </p:txBody>
      </p:sp>
      <p:sp>
        <p:nvSpPr>
          <p:cNvPr id="4" name="Content Placeholder 3"/>
          <p:cNvSpPr>
            <a:spLocks noGrp="1"/>
          </p:cNvSpPr>
          <p:nvPr>
            <p:ph sz="half" idx="2"/>
          </p:nvPr>
        </p:nvSpPr>
        <p:spPr>
          <a:xfrm>
            <a:off x="450214" y="2467708"/>
            <a:ext cx="3868340" cy="2935605"/>
          </a:xfrm>
        </p:spPr>
        <p:txBody>
          <a:bodyPr/>
          <a:lstStyle/>
          <a:p>
            <a:r>
              <a:rPr lang="en-US"/>
              <a:t>Ones, twos and threes​</a:t>
            </a:r>
          </a:p>
          <a:p>
            <a:r>
              <a:rPr lang="en-US"/>
              <a:t>Open and closed groups​</a:t>
            </a:r>
          </a:p>
          <a:p>
            <a:r>
              <a:rPr lang="en-US"/>
              <a:t>Best choice:  open group of three with at least one woman</a:t>
            </a:r>
          </a:p>
        </p:txBody>
      </p:sp>
      <p:pic>
        <p:nvPicPr>
          <p:cNvPr id="5" name="Picture 4"/>
          <p:cNvPicPr>
            <a:picLocks noChangeAspect="1"/>
          </p:cNvPicPr>
          <p:nvPr/>
        </p:nvPicPr>
        <p:blipFill rotWithShape="1">
          <a:blip r:embed="rId3"/>
          <a:srcRect l="12034" r="3883"/>
          <a:stretch/>
        </p:blipFill>
        <p:spPr>
          <a:xfrm>
            <a:off x="4203518" y="2542440"/>
            <a:ext cx="4940482" cy="286087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3933825" y="3432919"/>
              <a:ext cx="1128713" cy="1350963"/>
            </p14:xfrm>
          </p:contentPart>
        </mc:Choice>
        <mc:Fallback xmlns="">
          <p:pic>
            <p:nvPicPr>
              <p:cNvPr id="3" name="Ink 2"/>
              <p:cNvPicPr/>
              <p:nvPr/>
            </p:nvPicPr>
            <p:blipFill>
              <a:blip r:embed="rId5"/>
              <a:stretch>
                <a:fillRect/>
              </a:stretch>
            </p:blipFill>
            <p:spPr>
              <a:xfrm>
                <a:off x="3915829" y="3396922"/>
                <a:ext cx="1164345" cy="1422597"/>
              </a:xfrm>
              <a:prstGeom prst="rect">
                <a:avLst/>
              </a:prstGeom>
            </p:spPr>
          </p:pic>
        </mc:Fallback>
      </mc:AlternateContent>
      <p:pic>
        <p:nvPicPr>
          <p:cNvPr id="6" name="Picture 5"/>
          <p:cNvPicPr>
            <a:picLocks noChangeAspect="1"/>
          </p:cNvPicPr>
          <p:nvPr/>
        </p:nvPicPr>
        <p:blipFill>
          <a:blip r:embed="rId6"/>
          <a:stretch>
            <a:fillRect/>
          </a:stretch>
        </p:blipFill>
        <p:spPr>
          <a:xfrm>
            <a:off x="4870672" y="3373768"/>
            <a:ext cx="743776" cy="1469263"/>
          </a:xfrm>
          <a:prstGeom prst="rect">
            <a:avLst/>
          </a:prstGeom>
        </p:spPr>
      </p:pic>
      <p:pic>
        <p:nvPicPr>
          <p:cNvPr id="7" name="Picture 6"/>
          <p:cNvPicPr>
            <a:picLocks noChangeAspect="1"/>
          </p:cNvPicPr>
          <p:nvPr/>
        </p:nvPicPr>
        <p:blipFill>
          <a:blip r:embed="rId7"/>
          <a:stretch>
            <a:fillRect/>
          </a:stretch>
        </p:blipFill>
        <p:spPr>
          <a:xfrm>
            <a:off x="5435028" y="3420922"/>
            <a:ext cx="1110345" cy="1459474"/>
          </a:xfrm>
          <a:prstGeom prst="rect">
            <a:avLst/>
          </a:prstGeom>
        </p:spPr>
      </p:pic>
      <p:pic>
        <p:nvPicPr>
          <p:cNvPr id="8" name="Picture 7"/>
          <p:cNvPicPr>
            <a:picLocks noChangeAspect="1"/>
          </p:cNvPicPr>
          <p:nvPr/>
        </p:nvPicPr>
        <p:blipFill>
          <a:blip r:embed="rId8"/>
          <a:stretch>
            <a:fillRect/>
          </a:stretch>
        </p:blipFill>
        <p:spPr>
          <a:xfrm>
            <a:off x="6436466" y="3315268"/>
            <a:ext cx="1297834" cy="1527763"/>
          </a:xfrm>
          <a:prstGeom prst="rect">
            <a:avLst/>
          </a:prstGeom>
        </p:spPr>
      </p:pic>
      <p:pic>
        <p:nvPicPr>
          <p:cNvPr id="9" name="Picture 8"/>
          <p:cNvPicPr>
            <a:picLocks noChangeAspect="1"/>
          </p:cNvPicPr>
          <p:nvPr/>
        </p:nvPicPr>
        <p:blipFill>
          <a:blip r:embed="rId9"/>
          <a:stretch>
            <a:fillRect/>
          </a:stretch>
        </p:blipFill>
        <p:spPr>
          <a:xfrm>
            <a:off x="7688204" y="3440530"/>
            <a:ext cx="1580354" cy="1402501"/>
          </a:xfrm>
          <a:prstGeom prst="rect">
            <a:avLst/>
          </a:prstGeom>
        </p:spPr>
      </p:pic>
    </p:spTree>
    <p:extLst>
      <p:ext uri="{BB962C8B-B14F-4D97-AF65-F5344CB8AC3E}">
        <p14:creationId xmlns:p14="http://schemas.microsoft.com/office/powerpoint/2010/main" val="330134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8"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54" y="772208"/>
            <a:ext cx="9373808" cy="62492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3770615" y="2130956"/>
            <a:ext cx="2091109" cy="1938626"/>
          </a:xfrm>
          <a:prstGeom prst="rect">
            <a:avLst/>
          </a:prstGeom>
        </p:spPr>
      </p:pic>
      <p:pic>
        <p:nvPicPr>
          <p:cNvPr id="10" name="Picture 9"/>
          <p:cNvPicPr>
            <a:picLocks noChangeAspect="1"/>
          </p:cNvPicPr>
          <p:nvPr/>
        </p:nvPicPr>
        <p:blipFill>
          <a:blip r:embed="rId5"/>
          <a:stretch>
            <a:fillRect/>
          </a:stretch>
        </p:blipFill>
        <p:spPr>
          <a:xfrm>
            <a:off x="4607795" y="3896811"/>
            <a:ext cx="2790869" cy="2328061"/>
          </a:xfrm>
          <a:prstGeom prst="rect">
            <a:avLst/>
          </a:prstGeom>
        </p:spPr>
      </p:pic>
      <p:pic>
        <p:nvPicPr>
          <p:cNvPr id="11" name="Picture 10"/>
          <p:cNvPicPr>
            <a:picLocks noChangeAspect="1"/>
          </p:cNvPicPr>
          <p:nvPr/>
        </p:nvPicPr>
        <p:blipFill>
          <a:blip r:embed="rId6"/>
          <a:stretch>
            <a:fillRect/>
          </a:stretch>
        </p:blipFill>
        <p:spPr>
          <a:xfrm>
            <a:off x="1684624" y="5110412"/>
            <a:ext cx="2371550" cy="1810669"/>
          </a:xfrm>
          <a:prstGeom prst="rect">
            <a:avLst/>
          </a:prstGeom>
        </p:spPr>
      </p:pic>
      <p:pic>
        <p:nvPicPr>
          <p:cNvPr id="12" name="Picture 11"/>
          <p:cNvPicPr>
            <a:picLocks noChangeAspect="1"/>
          </p:cNvPicPr>
          <p:nvPr/>
        </p:nvPicPr>
        <p:blipFill>
          <a:blip r:embed="rId7"/>
          <a:stretch>
            <a:fillRect/>
          </a:stretch>
        </p:blipFill>
        <p:spPr>
          <a:xfrm>
            <a:off x="1141851" y="2301541"/>
            <a:ext cx="1219306" cy="1956986"/>
          </a:xfrm>
          <a:prstGeom prst="rect">
            <a:avLst/>
          </a:prstGeom>
        </p:spPr>
      </p:pic>
      <p:pic>
        <p:nvPicPr>
          <p:cNvPr id="13" name="Picture 12"/>
          <p:cNvPicPr>
            <a:picLocks noChangeAspect="1"/>
          </p:cNvPicPr>
          <p:nvPr/>
        </p:nvPicPr>
        <p:blipFill>
          <a:blip r:embed="rId8"/>
          <a:stretch>
            <a:fillRect/>
          </a:stretch>
        </p:blipFill>
        <p:spPr>
          <a:xfrm>
            <a:off x="3340510" y="702835"/>
            <a:ext cx="2193123" cy="1609632"/>
          </a:xfrm>
          <a:prstGeom prst="rect">
            <a:avLst/>
          </a:prstGeom>
        </p:spPr>
      </p:pic>
      <p:pic>
        <p:nvPicPr>
          <p:cNvPr id="14" name="Picture 13"/>
          <p:cNvPicPr>
            <a:picLocks noChangeAspect="1"/>
          </p:cNvPicPr>
          <p:nvPr/>
        </p:nvPicPr>
        <p:blipFill>
          <a:blip r:embed="rId9"/>
          <a:stretch>
            <a:fillRect/>
          </a:stretch>
        </p:blipFill>
        <p:spPr>
          <a:xfrm>
            <a:off x="7593802" y="1187857"/>
            <a:ext cx="1743607" cy="1798476"/>
          </a:xfrm>
          <a:prstGeom prst="rect">
            <a:avLst/>
          </a:prstGeom>
        </p:spPr>
      </p:pic>
    </p:spTree>
    <p:extLst>
      <p:ext uri="{BB962C8B-B14F-4D97-AF65-F5344CB8AC3E}">
        <p14:creationId xmlns:p14="http://schemas.microsoft.com/office/powerpoint/2010/main" val="1937377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1" y="846384"/>
            <a:ext cx="7886700" cy="914400"/>
          </a:xfrm>
        </p:spPr>
        <p:txBody>
          <a:bodyPr/>
          <a:lstStyle/>
          <a:p>
            <a:pPr algn="ctr"/>
            <a:r>
              <a:rPr lang="en-US" b="1"/>
              <a:t>How to Join a Group </a:t>
            </a:r>
          </a:p>
        </p:txBody>
      </p:sp>
      <p:sp>
        <p:nvSpPr>
          <p:cNvPr id="6" name="Content Placeholder 5"/>
          <p:cNvSpPr>
            <a:spLocks noGrp="1"/>
          </p:cNvSpPr>
          <p:nvPr>
            <p:ph sz="quarter" idx="4"/>
          </p:nvPr>
        </p:nvSpPr>
        <p:spPr>
          <a:xfrm>
            <a:off x="5402580" y="2977515"/>
            <a:ext cx="3756660" cy="1297305"/>
          </a:xfrm>
        </p:spPr>
        <p:txBody>
          <a:bodyPr/>
          <a:lstStyle/>
          <a:p>
            <a:pPr marL="0" indent="0">
              <a:buNone/>
            </a:pPr>
            <a:r>
              <a:rPr lang="en-US"/>
              <a:t>“Hello.  May I join you?”</a:t>
            </a:r>
          </a:p>
          <a:p>
            <a:endParaRPr lang="en-US"/>
          </a:p>
        </p:txBody>
      </p:sp>
      <p:pic>
        <p:nvPicPr>
          <p:cNvPr id="7" name="Picture 6"/>
          <p:cNvPicPr>
            <a:picLocks noChangeAspect="1"/>
          </p:cNvPicPr>
          <p:nvPr/>
        </p:nvPicPr>
        <p:blipFill>
          <a:blip r:embed="rId3"/>
          <a:stretch>
            <a:fillRect/>
          </a:stretch>
        </p:blipFill>
        <p:spPr>
          <a:xfrm>
            <a:off x="464866" y="2026921"/>
            <a:ext cx="4937714" cy="3914383"/>
          </a:xfrm>
          <a:prstGeom prst="rect">
            <a:avLst/>
          </a:prstGeom>
        </p:spPr>
      </p:pic>
    </p:spTree>
    <p:extLst>
      <p:ext uri="{BB962C8B-B14F-4D97-AF65-F5344CB8AC3E}">
        <p14:creationId xmlns:p14="http://schemas.microsoft.com/office/powerpoint/2010/main" val="37412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093" y="763857"/>
            <a:ext cx="7886700" cy="914400"/>
          </a:xfrm>
        </p:spPr>
        <p:txBody>
          <a:bodyPr/>
          <a:lstStyle/>
          <a:p>
            <a:pPr algn="ctr"/>
            <a:r>
              <a:rPr lang="en-US" b="1"/>
              <a:t>How to Introduce Yourself</a:t>
            </a:r>
          </a:p>
        </p:txBody>
      </p:sp>
      <p:sp>
        <p:nvSpPr>
          <p:cNvPr id="4" name="Content Placeholder 3"/>
          <p:cNvSpPr>
            <a:spLocks noGrp="1"/>
          </p:cNvSpPr>
          <p:nvPr>
            <p:ph sz="half" idx="2"/>
          </p:nvPr>
        </p:nvSpPr>
        <p:spPr>
          <a:xfrm>
            <a:off x="492681" y="2019300"/>
            <a:ext cx="3286839" cy="4170363"/>
          </a:xfrm>
        </p:spPr>
        <p:txBody>
          <a:bodyPr/>
          <a:lstStyle/>
          <a:p>
            <a:pPr marL="0" lvl="0" indent="0">
              <a:lnSpc>
                <a:spcPct val="110000"/>
              </a:lnSpc>
              <a:spcBef>
                <a:spcPts val="700"/>
              </a:spcBef>
              <a:buClr>
                <a:srgbClr val="171312"/>
              </a:buClr>
              <a:buNone/>
            </a:pPr>
            <a:r>
              <a:rPr lang="en-US" sz="2000" b="1">
                <a:solidFill>
                  <a:srgbClr val="000000"/>
                </a:solidFill>
                <a:latin typeface="Gill Sans MT" panose="020B0502020104020203"/>
                <a:ea typeface="+mn-ea"/>
                <a:cs typeface="+mn-cs"/>
              </a:rPr>
              <a:t>Five </a:t>
            </a:r>
            <a:r>
              <a:rPr lang="en-US" sz="2000" b="1">
                <a:solidFill>
                  <a:srgbClr val="C00000"/>
                </a:solidFill>
                <a:latin typeface="Gill Sans MT" panose="020B0502020104020203"/>
                <a:ea typeface="+mn-ea"/>
                <a:cs typeface="+mn-cs"/>
              </a:rPr>
              <a:t>S</a:t>
            </a:r>
            <a:r>
              <a:rPr lang="en-US" sz="2000" b="1">
                <a:solidFill>
                  <a:srgbClr val="000000"/>
                </a:solidFill>
                <a:latin typeface="Gill Sans MT" panose="020B0502020104020203"/>
                <a:ea typeface="+mn-ea"/>
                <a:cs typeface="+mn-cs"/>
              </a:rPr>
              <a:t>’s of Introductions</a:t>
            </a:r>
            <a:r>
              <a:rPr lang="en-US" sz="2000">
                <a:solidFill>
                  <a:srgbClr val="000000"/>
                </a:solidFill>
                <a:latin typeface="Gill Sans MT" panose="020B0502020104020203"/>
                <a:ea typeface="+mn-ea"/>
                <a:cs typeface="+mn-cs"/>
              </a:rPr>
              <a:t>:</a:t>
            </a:r>
          </a:p>
          <a:p>
            <a:pPr marL="0" lvl="0" indent="0">
              <a:lnSpc>
                <a:spcPct val="110000"/>
              </a:lnSpc>
              <a:spcBef>
                <a:spcPts val="700"/>
              </a:spcBef>
              <a:buClr>
                <a:srgbClr val="171312"/>
              </a:buClr>
              <a:buNone/>
            </a:pPr>
            <a:r>
              <a:rPr lang="en-US" b="1">
                <a:solidFill>
                  <a:srgbClr val="C00000"/>
                </a:solidFill>
                <a:latin typeface="Gill Sans MT" panose="020B0502020104020203"/>
                <a:ea typeface="+mn-ea"/>
                <a:cs typeface="+mn-cs"/>
              </a:rPr>
              <a:t>S</a:t>
            </a:r>
            <a:r>
              <a:rPr lang="en-US" sz="2000">
                <a:solidFill>
                  <a:srgbClr val="000000"/>
                </a:solidFill>
                <a:latin typeface="Gill Sans MT" panose="020B0502020104020203"/>
                <a:ea typeface="+mn-ea"/>
                <a:cs typeface="+mn-cs"/>
              </a:rPr>
              <a:t>tand if you are sitting</a:t>
            </a:r>
          </a:p>
          <a:p>
            <a:pPr marL="0" lvl="0" indent="0">
              <a:lnSpc>
                <a:spcPct val="110000"/>
              </a:lnSpc>
              <a:spcBef>
                <a:spcPts val="700"/>
              </a:spcBef>
              <a:buClr>
                <a:srgbClr val="171312"/>
              </a:buClr>
              <a:buNone/>
            </a:pPr>
            <a:r>
              <a:rPr lang="en-US" b="1">
                <a:solidFill>
                  <a:srgbClr val="C00000"/>
                </a:solidFill>
                <a:latin typeface="Gill Sans MT" panose="020B0502020104020203"/>
                <a:ea typeface="+mn-ea"/>
                <a:cs typeface="+mn-cs"/>
              </a:rPr>
              <a:t>S</a:t>
            </a:r>
            <a:r>
              <a:rPr lang="en-US" sz="2000">
                <a:solidFill>
                  <a:srgbClr val="000000"/>
                </a:solidFill>
                <a:latin typeface="Gill Sans MT" panose="020B0502020104020203"/>
                <a:ea typeface="+mn-ea"/>
                <a:cs typeface="+mn-cs"/>
              </a:rPr>
              <a:t>mile</a:t>
            </a:r>
          </a:p>
          <a:p>
            <a:pPr marL="0" lvl="0" indent="0">
              <a:lnSpc>
                <a:spcPct val="110000"/>
              </a:lnSpc>
              <a:spcBef>
                <a:spcPts val="700"/>
              </a:spcBef>
              <a:buClr>
                <a:srgbClr val="171312"/>
              </a:buClr>
              <a:buNone/>
            </a:pPr>
            <a:r>
              <a:rPr lang="en-US" b="1">
                <a:solidFill>
                  <a:srgbClr val="C00000"/>
                </a:solidFill>
                <a:latin typeface="Gill Sans MT" panose="020B0502020104020203"/>
                <a:ea typeface="+mn-ea"/>
                <a:cs typeface="+mn-cs"/>
              </a:rPr>
              <a:t>S</a:t>
            </a:r>
            <a:r>
              <a:rPr lang="en-US" sz="2000">
                <a:solidFill>
                  <a:srgbClr val="000000"/>
                </a:solidFill>
                <a:latin typeface="Gill Sans MT" panose="020B0502020104020203"/>
                <a:ea typeface="+mn-ea"/>
                <a:cs typeface="+mn-cs"/>
              </a:rPr>
              <a:t>tate your name</a:t>
            </a:r>
          </a:p>
          <a:p>
            <a:pPr marL="0" lvl="0" indent="0">
              <a:lnSpc>
                <a:spcPct val="110000"/>
              </a:lnSpc>
              <a:spcBef>
                <a:spcPts val="700"/>
              </a:spcBef>
              <a:buClr>
                <a:srgbClr val="171312"/>
              </a:buClr>
              <a:buNone/>
            </a:pPr>
            <a:r>
              <a:rPr lang="en-US" b="1">
                <a:solidFill>
                  <a:srgbClr val="C00000"/>
                </a:solidFill>
                <a:latin typeface="Gill Sans MT" panose="020B0502020104020203"/>
                <a:ea typeface="+mn-ea"/>
                <a:cs typeface="+mn-cs"/>
              </a:rPr>
              <a:t>S</a:t>
            </a:r>
            <a:r>
              <a:rPr lang="en-US" sz="2000">
                <a:solidFill>
                  <a:srgbClr val="000000"/>
                </a:solidFill>
                <a:latin typeface="Gill Sans MT" panose="020B0502020104020203"/>
                <a:ea typeface="+mn-ea"/>
                <a:cs typeface="+mn-cs"/>
              </a:rPr>
              <a:t>hake their hand</a:t>
            </a:r>
          </a:p>
          <a:p>
            <a:pPr marL="0" lvl="0" indent="0">
              <a:lnSpc>
                <a:spcPct val="110000"/>
              </a:lnSpc>
              <a:spcBef>
                <a:spcPts val="700"/>
              </a:spcBef>
              <a:buClr>
                <a:srgbClr val="171312"/>
              </a:buClr>
              <a:buNone/>
            </a:pPr>
            <a:r>
              <a:rPr lang="en-US" b="1">
                <a:solidFill>
                  <a:srgbClr val="C00000"/>
                </a:solidFill>
                <a:latin typeface="Gill Sans MT" panose="020B0502020104020203"/>
                <a:ea typeface="+mn-ea"/>
                <a:cs typeface="+mn-cs"/>
              </a:rPr>
              <a:t>S</a:t>
            </a:r>
            <a:r>
              <a:rPr lang="en-US" sz="2000">
                <a:solidFill>
                  <a:srgbClr val="000000"/>
                </a:solidFill>
                <a:latin typeface="Gill Sans MT" panose="020B0502020104020203"/>
                <a:ea typeface="+mn-ea"/>
                <a:cs typeface="+mn-cs"/>
              </a:rPr>
              <a:t>ay “Nice to meet you.”</a:t>
            </a:r>
          </a:p>
          <a:p>
            <a:endParaRPr lang="en-US"/>
          </a:p>
        </p:txBody>
      </p:sp>
      <p:pic>
        <p:nvPicPr>
          <p:cNvPr id="7" name="Picture 6"/>
          <p:cNvPicPr>
            <a:picLocks noChangeAspect="1"/>
          </p:cNvPicPr>
          <p:nvPr/>
        </p:nvPicPr>
        <p:blipFill>
          <a:blip r:embed="rId2"/>
          <a:stretch>
            <a:fillRect/>
          </a:stretch>
        </p:blipFill>
        <p:spPr>
          <a:xfrm>
            <a:off x="3703320" y="2019300"/>
            <a:ext cx="5332268" cy="3372120"/>
          </a:xfrm>
          <a:prstGeom prst="rect">
            <a:avLst/>
          </a:prstGeom>
        </p:spPr>
      </p:pic>
    </p:spTree>
    <p:extLst>
      <p:ext uri="{BB962C8B-B14F-4D97-AF65-F5344CB8AC3E}">
        <p14:creationId xmlns:p14="http://schemas.microsoft.com/office/powerpoint/2010/main" val="4271967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1" y="846384"/>
            <a:ext cx="7886700" cy="914400"/>
          </a:xfrm>
        </p:spPr>
        <p:txBody>
          <a:bodyPr/>
          <a:lstStyle/>
          <a:p>
            <a:pPr algn="ctr"/>
            <a:r>
              <a:rPr lang="en-US" b="1"/>
              <a:t>Conversation Flow &amp; Tips</a:t>
            </a:r>
          </a:p>
        </p:txBody>
      </p:sp>
      <p:sp>
        <p:nvSpPr>
          <p:cNvPr id="4" name="Content Placeholder 3"/>
          <p:cNvSpPr>
            <a:spLocks noGrp="1"/>
          </p:cNvSpPr>
          <p:nvPr>
            <p:ph sz="half" idx="2"/>
          </p:nvPr>
        </p:nvSpPr>
        <p:spPr>
          <a:xfrm>
            <a:off x="544712" y="1760784"/>
            <a:ext cx="8056958" cy="4635183"/>
          </a:xfrm>
        </p:spPr>
        <p:txBody>
          <a:bodyPr>
            <a:normAutofit fontScale="85000" lnSpcReduction="10000"/>
          </a:bodyPr>
          <a:lstStyle/>
          <a:p>
            <a:pPr marL="0" lvl="0" indent="0">
              <a:lnSpc>
                <a:spcPct val="110000"/>
              </a:lnSpc>
              <a:spcBef>
                <a:spcPts val="700"/>
              </a:spcBef>
              <a:buClr>
                <a:srgbClr val="171312"/>
              </a:buClr>
              <a:buNone/>
            </a:pPr>
            <a:r>
              <a:rPr lang="en-US" sz="2000" b="1">
                <a:ea typeface="+mn-ea"/>
                <a:cs typeface="+mn-cs"/>
              </a:rPr>
              <a:t>What do you do?</a:t>
            </a:r>
          </a:p>
          <a:p>
            <a:pPr lvl="1">
              <a:lnSpc>
                <a:spcPct val="110000"/>
              </a:lnSpc>
              <a:spcBef>
                <a:spcPts val="700"/>
              </a:spcBef>
              <a:buClr>
                <a:srgbClr val="171312"/>
              </a:buClr>
              <a:buFont typeface="Gill Sans MT" panose="020B0502020104020203" pitchFamily="34" charset="0"/>
              <a:buChar char="–"/>
            </a:pPr>
            <a:r>
              <a:rPr lang="en-US" sz="1800">
                <a:ea typeface="+mn-ea"/>
                <a:cs typeface="+mn-cs"/>
              </a:rPr>
              <a:t>“I help job seekers prepare for and find great jobs”</a:t>
            </a:r>
          </a:p>
          <a:p>
            <a:pPr lvl="1">
              <a:lnSpc>
                <a:spcPct val="110000"/>
              </a:lnSpc>
              <a:spcBef>
                <a:spcPts val="700"/>
              </a:spcBef>
              <a:buClr>
                <a:srgbClr val="171312"/>
              </a:buClr>
              <a:buFont typeface="Gill Sans MT" panose="020B0502020104020203" pitchFamily="34" charset="0"/>
              <a:buChar char="–"/>
            </a:pPr>
            <a:r>
              <a:rPr lang="en-US" sz="1800">
                <a:ea typeface="+mn-ea"/>
                <a:cs typeface="+mn-cs"/>
              </a:rPr>
              <a:t>“I’m transitioning into the field of career development and am looking for a great, new opportunity”</a:t>
            </a:r>
            <a:br>
              <a:rPr lang="en-US" sz="1800">
                <a:ea typeface="+mn-ea"/>
                <a:cs typeface="+mn-cs"/>
              </a:rPr>
            </a:br>
            <a:endParaRPr lang="en-US" sz="1800">
              <a:ea typeface="+mn-ea"/>
              <a:cs typeface="+mn-cs"/>
            </a:endParaRPr>
          </a:p>
          <a:p>
            <a:pPr marL="0" lvl="0" indent="0">
              <a:lnSpc>
                <a:spcPct val="110000"/>
              </a:lnSpc>
              <a:spcBef>
                <a:spcPts val="700"/>
              </a:spcBef>
              <a:buClr>
                <a:srgbClr val="171312"/>
              </a:buClr>
              <a:buNone/>
            </a:pPr>
            <a:r>
              <a:rPr lang="en-US" sz="2000" b="1">
                <a:ea typeface="+mn-ea"/>
                <a:cs typeface="+mn-cs"/>
              </a:rPr>
              <a:t>If you need to fill a sudden silence, try</a:t>
            </a:r>
          </a:p>
          <a:p>
            <a:pPr lvl="1">
              <a:lnSpc>
                <a:spcPct val="110000"/>
              </a:lnSpc>
              <a:spcBef>
                <a:spcPts val="700"/>
              </a:spcBef>
              <a:buClr>
                <a:srgbClr val="171312"/>
              </a:buClr>
              <a:buFont typeface="Gill Sans MT" panose="020B0502020104020203" pitchFamily="34" charset="0"/>
              <a:buChar char="–"/>
            </a:pPr>
            <a:r>
              <a:rPr lang="en-US" sz="1800">
                <a:ea typeface="+mn-ea"/>
                <a:cs typeface="+mn-cs"/>
              </a:rPr>
              <a:t>“What are you hoping to get out this event?”</a:t>
            </a:r>
          </a:p>
          <a:p>
            <a:pPr lvl="1">
              <a:lnSpc>
                <a:spcPct val="110000"/>
              </a:lnSpc>
              <a:spcBef>
                <a:spcPts val="700"/>
              </a:spcBef>
              <a:buClr>
                <a:srgbClr val="171312"/>
              </a:buClr>
              <a:buFont typeface="Gill Sans MT" panose="020B0502020104020203" pitchFamily="34" charset="0"/>
              <a:buChar char="–"/>
            </a:pPr>
            <a:r>
              <a:rPr lang="en-US" sz="1800">
                <a:ea typeface="+mn-ea"/>
                <a:cs typeface="+mn-cs"/>
              </a:rPr>
              <a:t>“Do you see any familiar faces?”</a:t>
            </a:r>
          </a:p>
          <a:p>
            <a:pPr lvl="1">
              <a:lnSpc>
                <a:spcPct val="110000"/>
              </a:lnSpc>
              <a:spcBef>
                <a:spcPts val="700"/>
              </a:spcBef>
              <a:buClr>
                <a:srgbClr val="171312"/>
              </a:buClr>
              <a:buFont typeface="Gill Sans MT" panose="020B0502020104020203" pitchFamily="34" charset="0"/>
              <a:buChar char="–"/>
            </a:pPr>
            <a:r>
              <a:rPr lang="en-US" sz="1800">
                <a:ea typeface="+mn-ea"/>
                <a:cs typeface="+mn-cs"/>
              </a:rPr>
              <a:t>“What other networking events do you attend?”</a:t>
            </a:r>
            <a:br>
              <a:rPr lang="en-US" sz="1800">
                <a:ea typeface="+mn-ea"/>
                <a:cs typeface="+mn-cs"/>
              </a:rPr>
            </a:br>
            <a:endParaRPr lang="en-US" sz="1800">
              <a:ea typeface="+mn-ea"/>
              <a:cs typeface="+mn-cs"/>
            </a:endParaRPr>
          </a:p>
          <a:p>
            <a:pPr marL="0" lvl="0" indent="0">
              <a:lnSpc>
                <a:spcPct val="110000"/>
              </a:lnSpc>
              <a:spcBef>
                <a:spcPts val="700"/>
              </a:spcBef>
              <a:buClr>
                <a:srgbClr val="171312"/>
              </a:buClr>
              <a:buNone/>
            </a:pPr>
            <a:r>
              <a:rPr lang="en-US" sz="2000" b="1">
                <a:ea typeface="+mn-ea"/>
                <a:cs typeface="+mn-cs"/>
              </a:rPr>
              <a:t>If the person you are talking to seems well-connected…</a:t>
            </a:r>
          </a:p>
          <a:p>
            <a:pPr lvl="1">
              <a:lnSpc>
                <a:spcPct val="110000"/>
              </a:lnSpc>
              <a:spcBef>
                <a:spcPts val="700"/>
              </a:spcBef>
              <a:buClr>
                <a:srgbClr val="171312"/>
              </a:buClr>
              <a:buFont typeface="Gill Sans MT" panose="020B0502020104020203" pitchFamily="34" charset="0"/>
              <a:buChar char="–"/>
            </a:pPr>
            <a:r>
              <a:rPr lang="en-US" sz="1800">
                <a:ea typeface="+mn-ea"/>
                <a:cs typeface="+mn-cs"/>
              </a:rPr>
              <a:t>“Would you mind introducing me to one of your contacts?”</a:t>
            </a:r>
          </a:p>
          <a:p>
            <a:pPr lvl="1">
              <a:lnSpc>
                <a:spcPct val="110000"/>
              </a:lnSpc>
              <a:spcBef>
                <a:spcPts val="700"/>
              </a:spcBef>
              <a:buClr>
                <a:srgbClr val="171312"/>
              </a:buClr>
              <a:buFont typeface="Gill Sans MT" panose="020B0502020104020203" pitchFamily="34" charset="0"/>
              <a:buChar char="–"/>
            </a:pPr>
            <a:endParaRPr lang="en-US" sz="1800">
              <a:ea typeface="+mn-ea"/>
              <a:cs typeface="+mn-cs"/>
            </a:endParaRPr>
          </a:p>
          <a:p>
            <a:pPr marL="0" lvl="0" indent="0">
              <a:lnSpc>
                <a:spcPct val="110000"/>
              </a:lnSpc>
              <a:spcBef>
                <a:spcPts val="700"/>
              </a:spcBef>
              <a:buClr>
                <a:srgbClr val="171312"/>
              </a:buClr>
              <a:buNone/>
            </a:pPr>
            <a:r>
              <a:rPr lang="en-US" sz="2000" b="1">
                <a:ea typeface="+mn-ea"/>
                <a:cs typeface="+mn-cs"/>
              </a:rPr>
              <a:t>If you find yourself suddenly with a single, or in a really boring conversation…</a:t>
            </a:r>
          </a:p>
          <a:p>
            <a:pPr lvl="1">
              <a:lnSpc>
                <a:spcPct val="110000"/>
              </a:lnSpc>
              <a:spcBef>
                <a:spcPts val="700"/>
              </a:spcBef>
              <a:buClr>
                <a:srgbClr val="171312"/>
              </a:buClr>
              <a:buFont typeface="Gill Sans MT" panose="020B0502020104020203" pitchFamily="34" charset="0"/>
              <a:buChar char="–"/>
            </a:pPr>
            <a:r>
              <a:rPr lang="en-US" sz="1800">
                <a:ea typeface="+mn-ea"/>
                <a:cs typeface="+mn-cs"/>
              </a:rPr>
              <a:t>“It was very nice to meet you.  Excuse me, I need to refill my drink.”</a:t>
            </a:r>
          </a:p>
          <a:p>
            <a:endParaRPr lang="en-US"/>
          </a:p>
        </p:txBody>
      </p:sp>
    </p:spTree>
    <p:extLst>
      <p:ext uri="{BB962C8B-B14F-4D97-AF65-F5344CB8AC3E}">
        <p14:creationId xmlns:p14="http://schemas.microsoft.com/office/powerpoint/2010/main" val="4127832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072" y="1054213"/>
            <a:ext cx="7886700" cy="914400"/>
          </a:xfrm>
        </p:spPr>
        <p:txBody>
          <a:bodyPr>
            <a:normAutofit fontScale="90000"/>
          </a:bodyPr>
          <a:lstStyle/>
          <a:p>
            <a:r>
              <a:rPr lang="en-US">
                <a:latin typeface="Berlin Sans FB" pitchFamily="34" charset="0"/>
              </a:rPr>
              <a:t>    </a:t>
            </a:r>
            <a:r>
              <a:rPr lang="en-US" sz="4900" b="1" cap="all"/>
              <a:t>Professional Appearance</a:t>
            </a:r>
            <a:endParaRPr lang="en-US" sz="5000">
              <a:solidFill>
                <a:srgbClr val="0070C0"/>
              </a:solidFill>
              <a:latin typeface="Berlin Sans FB" pitchFamily="34" charset="0"/>
            </a:endParaRPr>
          </a:p>
        </p:txBody>
      </p:sp>
      <p:sp>
        <p:nvSpPr>
          <p:cNvPr id="3" name="Content Placeholder 2"/>
          <p:cNvSpPr>
            <a:spLocks noGrp="1"/>
          </p:cNvSpPr>
          <p:nvPr>
            <p:ph idx="1"/>
          </p:nvPr>
        </p:nvSpPr>
        <p:spPr>
          <a:xfrm>
            <a:off x="353036" y="1921551"/>
            <a:ext cx="7886700" cy="4091699"/>
          </a:xfrm>
          <a:noFill/>
        </p:spPr>
        <p:txBody>
          <a:bodyPr>
            <a:normAutofit fontScale="85000" lnSpcReduction="20000"/>
          </a:bodyPr>
          <a:lstStyle/>
          <a:p>
            <a:pPr marL="0" indent="0">
              <a:buNone/>
              <a:defRPr/>
            </a:pPr>
            <a:endParaRPr lang="en-US" sz="4800"/>
          </a:p>
          <a:p>
            <a:pPr>
              <a:defRPr/>
            </a:pPr>
            <a:r>
              <a:rPr lang="en-US" sz="4000" b="1"/>
              <a:t>Business Suit</a:t>
            </a:r>
          </a:p>
          <a:p>
            <a:pPr lvl="1">
              <a:defRPr/>
            </a:pPr>
            <a:r>
              <a:rPr lang="en-US" sz="3600" b="1"/>
              <a:t>Shirt / Tie</a:t>
            </a:r>
            <a:endParaRPr lang="en-US" sz="3600" b="1">
              <a:cs typeface="Calibri"/>
            </a:endParaRPr>
          </a:p>
          <a:p>
            <a:pPr>
              <a:defRPr/>
            </a:pPr>
            <a:r>
              <a:rPr lang="en-US" sz="4000" b="1"/>
              <a:t>Shoes / Socks</a:t>
            </a:r>
          </a:p>
          <a:p>
            <a:pPr>
              <a:defRPr/>
            </a:pPr>
            <a:r>
              <a:rPr lang="en-US" sz="4000" b="1"/>
              <a:t>Jewelry</a:t>
            </a:r>
          </a:p>
          <a:p>
            <a:pPr>
              <a:defRPr/>
            </a:pPr>
            <a:r>
              <a:rPr lang="en-US" sz="4000" b="1"/>
              <a:t>Hair / Nails</a:t>
            </a:r>
          </a:p>
          <a:p>
            <a:pPr>
              <a:defRPr/>
            </a:pPr>
            <a:r>
              <a:rPr lang="en-US" sz="4000" b="1"/>
              <a:t>Make-Up  </a:t>
            </a:r>
          </a:p>
          <a:p>
            <a:pPr>
              <a:defRPr/>
            </a:pPr>
            <a:r>
              <a:rPr lang="en-US" sz="4000" b="1" err="1"/>
              <a:t>Padfolio</a:t>
            </a:r>
            <a:endParaRPr lang="en-US" sz="4000"/>
          </a:p>
          <a:p>
            <a:pPr marL="0" indent="0" algn="ctr">
              <a:buNone/>
              <a:defRPr/>
            </a:pPr>
            <a:endParaRPr lang="en-US" sz="4000"/>
          </a:p>
          <a:p>
            <a:pPr marL="0" indent="0">
              <a:buNone/>
            </a:pPr>
            <a:endParaRPr lang="en-US" sz="3900"/>
          </a:p>
          <a:p>
            <a:endParaRPr lang="en-US" sz="3900"/>
          </a:p>
        </p:txBody>
      </p:sp>
      <p:sp>
        <p:nvSpPr>
          <p:cNvPr id="4" name="Rectangle 3"/>
          <p:cNvSpPr/>
          <p:nvPr/>
        </p:nvSpPr>
        <p:spPr>
          <a:xfrm>
            <a:off x="0" y="0"/>
            <a:ext cx="9143999" cy="68580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pic>
        <p:nvPicPr>
          <p:cNvPr id="5" name="Picture 5" descr="A group of people posing for the camera&#10;&#10;Description generated with very high confidence">
            <a:extLst>
              <a:ext uri="{FF2B5EF4-FFF2-40B4-BE49-F238E27FC236}">
                <a16:creationId xmlns:a16="http://schemas.microsoft.com/office/drawing/2014/main" id="{CDC41C4C-89B1-4EB6-9BE1-98F8E7586BC1}"/>
              </a:ext>
            </a:extLst>
          </p:cNvPr>
          <p:cNvPicPr>
            <a:picLocks noChangeAspect="1"/>
          </p:cNvPicPr>
          <p:nvPr/>
        </p:nvPicPr>
        <p:blipFill>
          <a:blip r:embed="rId3"/>
          <a:stretch>
            <a:fillRect/>
          </a:stretch>
        </p:blipFill>
        <p:spPr>
          <a:xfrm>
            <a:off x="3298318" y="2915399"/>
            <a:ext cx="5821200" cy="2566325"/>
          </a:xfrm>
          <a:prstGeom prst="rect">
            <a:avLst/>
          </a:prstGeom>
        </p:spPr>
      </p:pic>
    </p:spTree>
    <p:extLst>
      <p:ext uri="{BB962C8B-B14F-4D97-AF65-F5344CB8AC3E}">
        <p14:creationId xmlns:p14="http://schemas.microsoft.com/office/powerpoint/2010/main" val="3536364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D5C99-70B1-4C5F-AC94-60F7280A3E55}"/>
              </a:ext>
            </a:extLst>
          </p:cNvPr>
          <p:cNvSpPr>
            <a:spLocks noGrp="1"/>
          </p:cNvSpPr>
          <p:nvPr>
            <p:ph type="title"/>
          </p:nvPr>
        </p:nvSpPr>
        <p:spPr>
          <a:xfrm>
            <a:off x="628650" y="902128"/>
            <a:ext cx="7886700" cy="914400"/>
          </a:xfrm>
        </p:spPr>
        <p:txBody>
          <a:bodyPr/>
          <a:lstStyle/>
          <a:p>
            <a:r>
              <a:rPr lang="en-US">
                <a:latin typeface="Berlin Sans FB" pitchFamily="34" charset="0"/>
              </a:rPr>
              <a:t> </a:t>
            </a:r>
            <a:r>
              <a:rPr lang="en-US" b="1" cap="all"/>
              <a:t>Professional Appearance</a:t>
            </a:r>
            <a:endParaRPr lang="en-US"/>
          </a:p>
        </p:txBody>
      </p:sp>
      <p:sp>
        <p:nvSpPr>
          <p:cNvPr id="3" name="Content Placeholder 2">
            <a:extLst>
              <a:ext uri="{FF2B5EF4-FFF2-40B4-BE49-F238E27FC236}">
                <a16:creationId xmlns:a16="http://schemas.microsoft.com/office/drawing/2014/main" id="{243A9EBA-7E2C-4ABD-96C7-A8BDC718642C}"/>
              </a:ext>
            </a:extLst>
          </p:cNvPr>
          <p:cNvSpPr>
            <a:spLocks noGrp="1"/>
          </p:cNvSpPr>
          <p:nvPr>
            <p:ph idx="1"/>
          </p:nvPr>
        </p:nvSpPr>
        <p:spPr>
          <a:xfrm>
            <a:off x="628650" y="2118995"/>
            <a:ext cx="7886700" cy="4404719"/>
          </a:xfrm>
        </p:spPr>
        <p:txBody>
          <a:bodyPr vert="horz" lIns="91440" tIns="45720" rIns="91440" bIns="45720" rtlCol="0" anchor="t">
            <a:normAutofit/>
          </a:bodyPr>
          <a:lstStyle/>
          <a:p>
            <a:r>
              <a:rPr lang="en-US"/>
              <a:t>Business Professional Attire</a:t>
            </a:r>
          </a:p>
          <a:p>
            <a:pPr lvl="1"/>
            <a:r>
              <a:rPr lang="en-US"/>
              <a:t>Black pants/skirt, neutral colors, no excessive patterns </a:t>
            </a:r>
          </a:p>
          <a:p>
            <a:r>
              <a:rPr lang="en-US"/>
              <a:t>Business Casual Attire</a:t>
            </a:r>
          </a:p>
          <a:p>
            <a:pPr lvl="1"/>
            <a:r>
              <a:rPr lang="en-US"/>
              <a:t>Dressy slacks, fashionable jacket &amp; skirt, bright colors</a:t>
            </a:r>
          </a:p>
          <a:p>
            <a:r>
              <a:rPr lang="en-US"/>
              <a:t>Smart Attire </a:t>
            </a:r>
          </a:p>
          <a:p>
            <a:pPr lvl="1"/>
            <a:r>
              <a:rPr lang="en-US"/>
              <a:t>Clean jeans with a nice ironed shirt, soft fabrics </a:t>
            </a:r>
          </a:p>
          <a:p>
            <a:pPr marL="0" indent="0">
              <a:buNone/>
            </a:pPr>
            <a:r>
              <a:rPr lang="en-US"/>
              <a:t>*Always dress one level higher than those you're meeting </a:t>
            </a:r>
          </a:p>
          <a:p>
            <a:pPr marL="0" indent="0">
              <a:buNone/>
            </a:pPr>
            <a:r>
              <a:rPr lang="en-US"/>
              <a:t>*Location, event, and season will vary attire  </a:t>
            </a:r>
          </a:p>
        </p:txBody>
      </p:sp>
    </p:spTree>
    <p:extLst>
      <p:ext uri="{BB962C8B-B14F-4D97-AF65-F5344CB8AC3E}">
        <p14:creationId xmlns:p14="http://schemas.microsoft.com/office/powerpoint/2010/main" val="26965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a:latin typeface="Berlin Sans FB" pitchFamily="34" charset="0"/>
              </a:rPr>
              <a:t>    </a:t>
            </a:r>
            <a:endParaRPr lang="en-US" sz="5000">
              <a:solidFill>
                <a:srgbClr val="0070C0"/>
              </a:solidFill>
              <a:latin typeface="Berlin Sans FB" pitchFamily="34" charset="0"/>
            </a:endParaRPr>
          </a:p>
        </p:txBody>
      </p:sp>
      <p:sp>
        <p:nvSpPr>
          <p:cNvPr id="4" name="Rectangle 3"/>
          <p:cNvSpPr/>
          <p:nvPr/>
        </p:nvSpPr>
        <p:spPr>
          <a:xfrm>
            <a:off x="0" y="0"/>
            <a:ext cx="9143999" cy="68580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214" y="1010021"/>
            <a:ext cx="2371118" cy="158074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5592" y="1054160"/>
            <a:ext cx="2079287" cy="149246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9215" y="1081460"/>
            <a:ext cx="2055779" cy="1509306"/>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12776" y="3403709"/>
            <a:ext cx="1641993" cy="223311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9332" y="3546310"/>
            <a:ext cx="2112376" cy="2121806"/>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0135" y="3580861"/>
            <a:ext cx="1746771" cy="2032301"/>
          </a:xfrm>
          <a:prstGeom prst="rect">
            <a:avLst/>
          </a:prstGeom>
        </p:spPr>
      </p:pic>
      <p:sp>
        <p:nvSpPr>
          <p:cNvPr id="18" name="TextBox 17"/>
          <p:cNvSpPr txBox="1"/>
          <p:nvPr/>
        </p:nvSpPr>
        <p:spPr>
          <a:xfrm>
            <a:off x="1570910" y="2598498"/>
            <a:ext cx="956455" cy="369332"/>
          </a:xfrm>
          <a:prstGeom prst="rect">
            <a:avLst/>
          </a:prstGeom>
          <a:noFill/>
        </p:spPr>
        <p:txBody>
          <a:bodyPr wrap="square" rtlCol="0">
            <a:spAutoFit/>
          </a:bodyPr>
          <a:lstStyle/>
          <a:p>
            <a:r>
              <a:rPr lang="en-US"/>
              <a:t>Breath</a:t>
            </a:r>
          </a:p>
        </p:txBody>
      </p:sp>
      <p:sp>
        <p:nvSpPr>
          <p:cNvPr id="20" name="TextBox 19"/>
          <p:cNvSpPr txBox="1"/>
          <p:nvPr/>
        </p:nvSpPr>
        <p:spPr>
          <a:xfrm>
            <a:off x="1233587" y="5659747"/>
            <a:ext cx="6903299" cy="369332"/>
          </a:xfrm>
          <a:prstGeom prst="rect">
            <a:avLst/>
          </a:prstGeom>
          <a:noFill/>
        </p:spPr>
        <p:txBody>
          <a:bodyPr wrap="square" rtlCol="0">
            <a:spAutoFit/>
          </a:bodyPr>
          <a:lstStyle/>
          <a:p>
            <a:r>
              <a:rPr lang="en-US" dirty="0"/>
              <a:t>  Under dressed                   Over dressed                     Over Exposure</a:t>
            </a:r>
          </a:p>
        </p:txBody>
      </p:sp>
      <p:sp>
        <p:nvSpPr>
          <p:cNvPr id="15" name="TextBox 14"/>
          <p:cNvSpPr txBox="1"/>
          <p:nvPr/>
        </p:nvSpPr>
        <p:spPr>
          <a:xfrm>
            <a:off x="3754362" y="2557345"/>
            <a:ext cx="2031052" cy="369332"/>
          </a:xfrm>
          <a:prstGeom prst="rect">
            <a:avLst/>
          </a:prstGeom>
          <a:noFill/>
        </p:spPr>
        <p:txBody>
          <a:bodyPr wrap="square" rtlCol="0">
            <a:spAutoFit/>
          </a:bodyPr>
          <a:lstStyle/>
          <a:p>
            <a:r>
              <a:rPr lang="en-US"/>
              <a:t>Perfume/Cologne</a:t>
            </a:r>
          </a:p>
        </p:txBody>
      </p:sp>
      <p:sp>
        <p:nvSpPr>
          <p:cNvPr id="17" name="TextBox 16"/>
          <p:cNvSpPr txBox="1"/>
          <p:nvPr/>
        </p:nvSpPr>
        <p:spPr>
          <a:xfrm>
            <a:off x="6357837" y="2567274"/>
            <a:ext cx="1358533" cy="369332"/>
          </a:xfrm>
          <a:prstGeom prst="rect">
            <a:avLst/>
          </a:prstGeom>
          <a:noFill/>
        </p:spPr>
        <p:txBody>
          <a:bodyPr wrap="square" rtlCol="0">
            <a:spAutoFit/>
          </a:bodyPr>
          <a:lstStyle/>
          <a:p>
            <a:r>
              <a:rPr lang="en-US"/>
              <a:t>Body Odor</a:t>
            </a:r>
          </a:p>
        </p:txBody>
      </p:sp>
    </p:spTree>
    <p:extLst>
      <p:ext uri="{BB962C8B-B14F-4D97-AF65-F5344CB8AC3E}">
        <p14:creationId xmlns:p14="http://schemas.microsoft.com/office/powerpoint/2010/main" val="2894635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1000"/>
                                        <p:tgtEl>
                                          <p:spTgt spid="16"/>
                                        </p:tgtEl>
                                      </p:cBhvr>
                                    </p:animEffect>
                                    <p:anim calcmode="lin" valueType="num">
                                      <p:cBhvr>
                                        <p:cTn id="62" dur="1000" fill="hold"/>
                                        <p:tgtEl>
                                          <p:spTgt spid="16"/>
                                        </p:tgtEl>
                                        <p:attrNameLst>
                                          <p:attrName>ppt_x</p:attrName>
                                        </p:attrNameLst>
                                      </p:cBhvr>
                                      <p:tavLst>
                                        <p:tav tm="0">
                                          <p:val>
                                            <p:strVal val="#ppt_x"/>
                                          </p:val>
                                        </p:tav>
                                        <p:tav tm="100000">
                                          <p:val>
                                            <p:strVal val="#ppt_x"/>
                                          </p:val>
                                        </p:tav>
                                      </p:tavLst>
                                    </p:anim>
                                    <p:anim calcmode="lin" valueType="num">
                                      <p:cBhvr>
                                        <p:cTn id="6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1000"/>
                                        <p:tgtEl>
                                          <p:spTgt spid="20"/>
                                        </p:tgtEl>
                                      </p:cBhvr>
                                    </p:animEffect>
                                    <p:anim calcmode="lin" valueType="num">
                                      <p:cBhvr>
                                        <p:cTn id="69" dur="1000" fill="hold"/>
                                        <p:tgtEl>
                                          <p:spTgt spid="20"/>
                                        </p:tgtEl>
                                        <p:attrNameLst>
                                          <p:attrName>ppt_x</p:attrName>
                                        </p:attrNameLst>
                                      </p:cBhvr>
                                      <p:tavLst>
                                        <p:tav tm="0">
                                          <p:val>
                                            <p:strVal val="#ppt_x"/>
                                          </p:val>
                                        </p:tav>
                                        <p:tav tm="100000">
                                          <p:val>
                                            <p:strVal val="#ppt_x"/>
                                          </p:val>
                                        </p:tav>
                                      </p:tavLst>
                                    </p:anim>
                                    <p:anim calcmode="lin" valueType="num">
                                      <p:cBhvr>
                                        <p:cTn id="7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15"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1" y="712370"/>
            <a:ext cx="4760418" cy="914400"/>
          </a:xfrm>
        </p:spPr>
        <p:txBody>
          <a:bodyPr/>
          <a:lstStyle/>
          <a:p>
            <a:pPr algn="ctr"/>
            <a:r>
              <a:rPr lang="en-US" b="1"/>
              <a:t>What Not to Do</a:t>
            </a:r>
          </a:p>
        </p:txBody>
      </p:sp>
      <p:sp>
        <p:nvSpPr>
          <p:cNvPr id="4" name="Content Placeholder 3"/>
          <p:cNvSpPr>
            <a:spLocks noGrp="1"/>
          </p:cNvSpPr>
          <p:nvPr>
            <p:ph sz="half" idx="2"/>
          </p:nvPr>
        </p:nvSpPr>
        <p:spPr>
          <a:xfrm>
            <a:off x="508758" y="1626770"/>
            <a:ext cx="4881501" cy="4498974"/>
          </a:xfrm>
        </p:spPr>
        <p:txBody>
          <a:bodyPr>
            <a:normAutofit fontScale="92500"/>
          </a:bodyPr>
          <a:lstStyle/>
          <a:p>
            <a:pPr marL="0" indent="0">
              <a:buNone/>
            </a:pPr>
            <a:r>
              <a:rPr lang="en-US" sz="2200" b="1"/>
              <a:t>When preparing for an event </a:t>
            </a:r>
            <a:r>
              <a:rPr lang="en-US" sz="2200" b="1" u="sng"/>
              <a:t>don’t</a:t>
            </a:r>
            <a:r>
              <a:rPr lang="en-US" sz="2200"/>
              <a:t>:</a:t>
            </a:r>
          </a:p>
          <a:p>
            <a:pPr lvl="1"/>
            <a:r>
              <a:rPr lang="en-US" sz="2200"/>
              <a:t>Show up late or be improperly dressed</a:t>
            </a:r>
          </a:p>
          <a:p>
            <a:pPr lvl="1"/>
            <a:r>
              <a:rPr lang="en-US" sz="2200"/>
              <a:t>Forget to shower, brush teeth and use deodorant</a:t>
            </a:r>
          </a:p>
          <a:p>
            <a:pPr lvl="1"/>
            <a:r>
              <a:rPr lang="en-US" sz="2200"/>
              <a:t>Go heavy on the perfume, aftershave or alcohol</a:t>
            </a:r>
            <a:br>
              <a:rPr lang="en-US" sz="2200"/>
            </a:br>
            <a:endParaRPr lang="en-US" sz="2200"/>
          </a:p>
          <a:p>
            <a:pPr marL="0" indent="0">
              <a:buNone/>
            </a:pPr>
            <a:r>
              <a:rPr lang="en-US" sz="2200" b="1"/>
              <a:t>While at the Networking event </a:t>
            </a:r>
            <a:r>
              <a:rPr lang="en-US" sz="2200" b="1" u="sng"/>
              <a:t>don’t</a:t>
            </a:r>
            <a:r>
              <a:rPr lang="en-US" sz="2200"/>
              <a:t>:</a:t>
            </a:r>
          </a:p>
          <a:p>
            <a:pPr lvl="1"/>
            <a:r>
              <a:rPr lang="en-US" sz="2200"/>
              <a:t>Interrupt a closed group or go straight for the sell</a:t>
            </a:r>
          </a:p>
          <a:p>
            <a:pPr lvl="1"/>
            <a:r>
              <a:rPr lang="en-US" sz="2200"/>
              <a:t>Stay with just one person the whole time</a:t>
            </a:r>
          </a:p>
          <a:p>
            <a:pPr lvl="1"/>
            <a:r>
              <a:rPr lang="en-US" sz="2200"/>
              <a:t>Start handing out business cards to everyone</a:t>
            </a:r>
          </a:p>
          <a:p>
            <a:pPr marL="0" indent="0">
              <a:buNone/>
            </a:pPr>
            <a:endParaRPr lang="en-US" sz="2400"/>
          </a:p>
          <a:p>
            <a:endParaRPr lang="en-US"/>
          </a:p>
        </p:txBody>
      </p:sp>
      <p:pic>
        <p:nvPicPr>
          <p:cNvPr id="7" name="Picture 6"/>
          <p:cNvPicPr>
            <a:picLocks noChangeAspect="1"/>
          </p:cNvPicPr>
          <p:nvPr/>
        </p:nvPicPr>
        <p:blipFill>
          <a:blip r:embed="rId2"/>
          <a:stretch>
            <a:fillRect/>
          </a:stretch>
        </p:blipFill>
        <p:spPr>
          <a:xfrm>
            <a:off x="6090675" y="724185"/>
            <a:ext cx="2292295" cy="3456732"/>
          </a:xfrm>
          <a:prstGeom prst="rect">
            <a:avLst/>
          </a:prstGeom>
        </p:spPr>
      </p:pic>
      <p:pic>
        <p:nvPicPr>
          <p:cNvPr id="8" name="Picture 7"/>
          <p:cNvPicPr>
            <a:picLocks noChangeAspect="1"/>
          </p:cNvPicPr>
          <p:nvPr/>
        </p:nvPicPr>
        <p:blipFill>
          <a:blip r:embed="rId3"/>
          <a:stretch>
            <a:fillRect/>
          </a:stretch>
        </p:blipFill>
        <p:spPr>
          <a:xfrm>
            <a:off x="5607974" y="3701946"/>
            <a:ext cx="2981202" cy="2645893"/>
          </a:xfrm>
          <a:prstGeom prst="rect">
            <a:avLst/>
          </a:prstGeom>
        </p:spPr>
      </p:pic>
    </p:spTree>
    <p:extLst>
      <p:ext uri="{BB962C8B-B14F-4D97-AF65-F5344CB8AC3E}">
        <p14:creationId xmlns:p14="http://schemas.microsoft.com/office/powerpoint/2010/main" val="2928784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t>Lesson 3 Learning Objectives</a:t>
            </a:r>
          </a:p>
        </p:txBody>
      </p:sp>
      <p:sp>
        <p:nvSpPr>
          <p:cNvPr id="3" name="Content Placeholder 2"/>
          <p:cNvSpPr>
            <a:spLocks noGrp="1"/>
          </p:cNvSpPr>
          <p:nvPr>
            <p:ph idx="1"/>
          </p:nvPr>
        </p:nvSpPr>
        <p:spPr/>
        <p:txBody>
          <a:bodyPr vert="horz" lIns="91440" tIns="45720" rIns="91440" bIns="45720" rtlCol="0" anchor="t">
            <a:normAutofit/>
          </a:bodyPr>
          <a:lstStyle/>
          <a:p>
            <a:pPr marL="457200" indent="-457200">
              <a:lnSpc>
                <a:spcPct val="100000"/>
              </a:lnSpc>
              <a:spcBef>
                <a:spcPts val="0"/>
              </a:spcBef>
              <a:buAutoNum type="arabicPeriod"/>
            </a:pPr>
            <a:r>
              <a:rPr lang="en-US"/>
              <a:t>Discuss and explore the various ways to network</a:t>
            </a:r>
          </a:p>
          <a:p>
            <a:pPr marL="457200" indent="-457200">
              <a:lnSpc>
                <a:spcPct val="100000"/>
              </a:lnSpc>
              <a:spcBef>
                <a:spcPts val="0"/>
              </a:spcBef>
              <a:buAutoNum type="arabicPeriod"/>
            </a:pPr>
            <a:r>
              <a:rPr lang="en-US"/>
              <a:t>Understand the most effective way to network and how to execute it properly</a:t>
            </a:r>
          </a:p>
          <a:p>
            <a:pPr marL="514350" indent="-514350">
              <a:lnSpc>
                <a:spcPct val="100000"/>
              </a:lnSpc>
              <a:spcBef>
                <a:spcPts val="0"/>
              </a:spcBef>
              <a:buAutoNum type="arabicPeriod"/>
            </a:pPr>
            <a:r>
              <a:rPr lang="en-US">
                <a:ea typeface="+mn-lt"/>
                <a:cs typeface="+mn-lt"/>
              </a:rPr>
              <a:t>Be Prepared for the Career Fair</a:t>
            </a:r>
          </a:p>
          <a:p>
            <a:pPr marL="514350" indent="-514350">
              <a:lnSpc>
                <a:spcPct val="100000"/>
              </a:lnSpc>
              <a:spcBef>
                <a:spcPts val="0"/>
              </a:spcBef>
              <a:buAutoNum type="arabicPeriod"/>
            </a:pPr>
            <a:r>
              <a:rPr lang="en-US">
                <a:ea typeface="+mn-lt"/>
                <a:cs typeface="+mn-lt"/>
              </a:rPr>
              <a:t>Construct a plan to maximize your results at the Career Fair  </a:t>
            </a:r>
            <a:endParaRPr lang="en-US"/>
          </a:p>
        </p:txBody>
      </p:sp>
    </p:spTree>
    <p:extLst>
      <p:ext uri="{BB962C8B-B14F-4D97-AF65-F5344CB8AC3E}">
        <p14:creationId xmlns:p14="http://schemas.microsoft.com/office/powerpoint/2010/main" val="175751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50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50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nodeType="afterEffect">
                                  <p:stCondLst>
                                    <p:cond delay="50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034" y="789669"/>
            <a:ext cx="7886700" cy="914400"/>
          </a:xfrm>
        </p:spPr>
        <p:txBody>
          <a:bodyPr>
            <a:normAutofit/>
          </a:bodyPr>
          <a:lstStyle/>
          <a:p>
            <a:r>
              <a:rPr lang="en-US" sz="4000" b="1"/>
              <a:t>Tips for Safer Social Networking</a:t>
            </a:r>
          </a:p>
        </p:txBody>
      </p:sp>
      <p:sp>
        <p:nvSpPr>
          <p:cNvPr id="4" name="Content Placeholder 3"/>
          <p:cNvSpPr>
            <a:spLocks noGrp="1"/>
          </p:cNvSpPr>
          <p:nvPr>
            <p:ph sz="half" idx="2"/>
          </p:nvPr>
        </p:nvSpPr>
        <p:spPr>
          <a:xfrm>
            <a:off x="443695" y="1888809"/>
            <a:ext cx="8316039" cy="5350191"/>
          </a:xfrm>
        </p:spPr>
        <p:txBody>
          <a:bodyPr>
            <a:noAutofit/>
          </a:bodyPr>
          <a:lstStyle/>
          <a:p>
            <a:r>
              <a:rPr lang="en-US" sz="1600"/>
              <a:t>Use a strong, unique password (don’t use the same password on multiple sites; don’t use ID password on social networking sites)</a:t>
            </a:r>
          </a:p>
          <a:p>
            <a:r>
              <a:rPr lang="en-US" sz="1600"/>
              <a:t>Provide as little personal information as possible – avoid revealing birth date, address, etc.</a:t>
            </a:r>
          </a:p>
          <a:p>
            <a:r>
              <a:rPr lang="en-US" sz="1600"/>
              <a:t>Understand and customize the privacy settings in all of your social networking accounts</a:t>
            </a:r>
          </a:p>
          <a:p>
            <a:r>
              <a:rPr lang="en-US" sz="1600"/>
              <a:t>Don’t allow 3rd party applications to access</a:t>
            </a:r>
            <a:br>
              <a:rPr lang="en-US" sz="1600"/>
            </a:br>
            <a:r>
              <a:rPr lang="en-US" sz="1600"/>
              <a:t>your information (if possible)</a:t>
            </a:r>
          </a:p>
          <a:p>
            <a:r>
              <a:rPr lang="en-US" sz="1600"/>
              <a:t>Be careful about what you post</a:t>
            </a:r>
          </a:p>
          <a:p>
            <a:r>
              <a:rPr lang="en-US" sz="1600"/>
              <a:t>Photos of self or others</a:t>
            </a:r>
          </a:p>
          <a:p>
            <a:r>
              <a:rPr lang="en-US" sz="1600"/>
              <a:t>Opinions on controversial topics</a:t>
            </a:r>
          </a:p>
          <a:p>
            <a:r>
              <a:rPr lang="en-US" sz="1600"/>
              <a:t>Don’t rip classmates, professors, coworkers,</a:t>
            </a:r>
            <a:br>
              <a:rPr lang="en-US" sz="1600"/>
            </a:br>
            <a:r>
              <a:rPr lang="en-US" sz="1600"/>
              <a:t>employers, etc. – it WILL come back to haunt you</a:t>
            </a:r>
          </a:p>
          <a:p>
            <a:r>
              <a:rPr lang="en-US" sz="1600"/>
              <a:t>Don’t post anything related to your</a:t>
            </a:r>
            <a:br>
              <a:rPr lang="en-US" sz="1600"/>
            </a:br>
            <a:r>
              <a:rPr lang="en-US" sz="1600"/>
              <a:t>employer (unless you’re authorized)</a:t>
            </a:r>
          </a:p>
        </p:txBody>
      </p:sp>
    </p:spTree>
    <p:extLst>
      <p:ext uri="{BB962C8B-B14F-4D97-AF65-F5344CB8AC3E}">
        <p14:creationId xmlns:p14="http://schemas.microsoft.com/office/powerpoint/2010/main" val="2184843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855" y="836138"/>
            <a:ext cx="7886700" cy="914400"/>
          </a:xfrm>
        </p:spPr>
        <p:txBody>
          <a:bodyPr>
            <a:normAutofit fontScale="90000"/>
          </a:bodyPr>
          <a:lstStyle/>
          <a:p>
            <a:pPr algn="ctr"/>
            <a:r>
              <a:rPr lang="en-US" sz="4000" b="1"/>
              <a:t>Tips for Safer Social Networking Continued</a:t>
            </a:r>
          </a:p>
        </p:txBody>
      </p:sp>
      <p:sp>
        <p:nvSpPr>
          <p:cNvPr id="4" name="Content Placeholder 3"/>
          <p:cNvSpPr>
            <a:spLocks noGrp="1"/>
          </p:cNvSpPr>
          <p:nvPr>
            <p:ph sz="half" idx="2"/>
          </p:nvPr>
        </p:nvSpPr>
        <p:spPr>
          <a:xfrm>
            <a:off x="629840" y="1962807"/>
            <a:ext cx="8206731" cy="4161948"/>
          </a:xfrm>
        </p:spPr>
        <p:txBody>
          <a:bodyPr>
            <a:normAutofit fontScale="85000" lnSpcReduction="20000"/>
          </a:bodyPr>
          <a:lstStyle/>
          <a:p>
            <a:r>
              <a:rPr lang="en-US"/>
              <a:t>Be suspicious of friend/follow requests, ads, 3rd party applications, chat messages, etc.</a:t>
            </a:r>
          </a:p>
          <a:p>
            <a:r>
              <a:rPr lang="en-US"/>
              <a:t>Use built-in and add-on features in web browsers to warn you of malicious sites</a:t>
            </a:r>
          </a:p>
          <a:p>
            <a:r>
              <a:rPr lang="en-US"/>
              <a:t>Anti-phishing filters in IE and Firefox</a:t>
            </a:r>
          </a:p>
          <a:p>
            <a:r>
              <a:rPr lang="en-US"/>
              <a:t>Web of Trust</a:t>
            </a:r>
          </a:p>
          <a:p>
            <a:r>
              <a:rPr lang="en-US" err="1"/>
              <a:t>NoScript</a:t>
            </a:r>
            <a:endParaRPr lang="en-US"/>
          </a:p>
          <a:p>
            <a:r>
              <a:rPr lang="en-US" err="1"/>
              <a:t>Adblock</a:t>
            </a:r>
            <a:r>
              <a:rPr lang="en-US"/>
              <a:t> Plus</a:t>
            </a:r>
          </a:p>
          <a:p>
            <a:r>
              <a:rPr lang="en-US"/>
              <a:t>Preview features of bit.ly, </a:t>
            </a:r>
            <a:r>
              <a:rPr lang="en-US" err="1"/>
              <a:t>TinyURL</a:t>
            </a:r>
            <a:endParaRPr lang="en-US"/>
          </a:p>
          <a:p>
            <a:r>
              <a:rPr lang="en-US"/>
              <a:t>Google yourself and scrutinize results</a:t>
            </a:r>
          </a:p>
          <a:p>
            <a:r>
              <a:rPr lang="en-US"/>
              <a:t>Think before you click!!</a:t>
            </a:r>
          </a:p>
          <a:p>
            <a:endParaRPr lang="en-US"/>
          </a:p>
        </p:txBody>
      </p:sp>
    </p:spTree>
    <p:extLst>
      <p:ext uri="{BB962C8B-B14F-4D97-AF65-F5344CB8AC3E}">
        <p14:creationId xmlns:p14="http://schemas.microsoft.com/office/powerpoint/2010/main" val="3928578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03" y="741453"/>
            <a:ext cx="7886700" cy="914400"/>
          </a:xfrm>
        </p:spPr>
        <p:txBody>
          <a:bodyPr/>
          <a:lstStyle/>
          <a:p>
            <a:pPr algn="ctr"/>
            <a:r>
              <a:rPr lang="en-US" b="1"/>
              <a:t>Final Thoughts</a:t>
            </a:r>
          </a:p>
        </p:txBody>
      </p:sp>
      <p:sp>
        <p:nvSpPr>
          <p:cNvPr id="4" name="Content Placeholder 3"/>
          <p:cNvSpPr>
            <a:spLocks noGrp="1"/>
          </p:cNvSpPr>
          <p:nvPr>
            <p:ph sz="half" idx="2"/>
          </p:nvPr>
        </p:nvSpPr>
        <p:spPr>
          <a:xfrm>
            <a:off x="389591" y="1780903"/>
            <a:ext cx="8140778" cy="2819400"/>
          </a:xfrm>
        </p:spPr>
        <p:txBody>
          <a:bodyPr>
            <a:normAutofit/>
          </a:bodyPr>
          <a:lstStyle/>
          <a:p>
            <a:r>
              <a:rPr lang="en-US"/>
              <a:t>Be prepared to deliver anytime, anywhere.</a:t>
            </a:r>
          </a:p>
          <a:p>
            <a:r>
              <a:rPr lang="en-US"/>
              <a:t>Start with contacts that are safe to help build confidence.</a:t>
            </a:r>
          </a:p>
          <a:p>
            <a:r>
              <a:rPr lang="en-US"/>
              <a:t>Networking is not a quick fix to your next job; it should become a part of your work.</a:t>
            </a:r>
          </a:p>
          <a:p>
            <a:r>
              <a:rPr lang="en-US"/>
              <a:t>Be thoughtful about it and maintain it properly.</a:t>
            </a:r>
          </a:p>
        </p:txBody>
      </p:sp>
      <p:pic>
        <p:nvPicPr>
          <p:cNvPr id="7" name="Picture 6"/>
          <p:cNvPicPr>
            <a:picLocks noChangeAspect="1"/>
          </p:cNvPicPr>
          <p:nvPr/>
        </p:nvPicPr>
        <p:blipFill>
          <a:blip r:embed="rId2"/>
          <a:stretch>
            <a:fillRect/>
          </a:stretch>
        </p:blipFill>
        <p:spPr>
          <a:xfrm>
            <a:off x="2439591" y="4725353"/>
            <a:ext cx="4267200" cy="1905000"/>
          </a:xfrm>
          <a:prstGeom prst="rect">
            <a:avLst/>
          </a:prstGeom>
        </p:spPr>
      </p:pic>
    </p:spTree>
    <p:extLst>
      <p:ext uri="{BB962C8B-B14F-4D97-AF65-F5344CB8AC3E}">
        <p14:creationId xmlns:p14="http://schemas.microsoft.com/office/powerpoint/2010/main" val="3867221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b="1"/>
              <a:t>Questions?</a:t>
            </a:r>
          </a:p>
        </p:txBody>
      </p:sp>
      <p:pic>
        <p:nvPicPr>
          <p:cNvPr id="8" name="Picture 7"/>
          <p:cNvPicPr>
            <a:picLocks noChangeAspect="1"/>
          </p:cNvPicPr>
          <p:nvPr/>
        </p:nvPicPr>
        <p:blipFill>
          <a:blip r:embed="rId3"/>
          <a:stretch>
            <a:fillRect/>
          </a:stretch>
        </p:blipFill>
        <p:spPr>
          <a:xfrm>
            <a:off x="1034296" y="2146847"/>
            <a:ext cx="7077789" cy="4711153"/>
          </a:xfrm>
          <a:prstGeom prst="rect">
            <a:avLst/>
          </a:prstGeom>
        </p:spPr>
      </p:pic>
    </p:spTree>
    <p:extLst>
      <p:ext uri="{BB962C8B-B14F-4D97-AF65-F5344CB8AC3E}">
        <p14:creationId xmlns:p14="http://schemas.microsoft.com/office/powerpoint/2010/main" val="3592806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69176"/>
            <a:ext cx="7886700" cy="1325563"/>
          </a:xfrm>
        </p:spPr>
        <p:txBody>
          <a:bodyPr>
            <a:normAutofit/>
          </a:bodyPr>
          <a:lstStyle/>
          <a:p>
            <a:pPr algn="ctr"/>
            <a:r>
              <a:rPr lang="en-US" b="1"/>
              <a:t>Career Fair Overview</a:t>
            </a:r>
          </a:p>
        </p:txBody>
      </p:sp>
      <p:sp>
        <p:nvSpPr>
          <p:cNvPr id="3" name="Content Placeholder 2"/>
          <p:cNvSpPr>
            <a:spLocks noGrp="1"/>
          </p:cNvSpPr>
          <p:nvPr>
            <p:ph idx="1"/>
          </p:nvPr>
        </p:nvSpPr>
        <p:spPr/>
        <p:txBody>
          <a:bodyPr>
            <a:normAutofit/>
          </a:bodyPr>
          <a:lstStyle/>
          <a:p>
            <a:pPr>
              <a:lnSpc>
                <a:spcPct val="100000"/>
              </a:lnSpc>
              <a:spcBef>
                <a:spcPts val="0"/>
              </a:spcBef>
              <a:defRPr/>
            </a:pPr>
            <a:r>
              <a:rPr lang="en-US" sz="2800"/>
              <a:t>What Employers Expect</a:t>
            </a:r>
          </a:p>
          <a:p>
            <a:pPr>
              <a:lnSpc>
                <a:spcPct val="100000"/>
              </a:lnSpc>
              <a:spcBef>
                <a:spcPts val="0"/>
              </a:spcBef>
              <a:defRPr/>
            </a:pPr>
            <a:endParaRPr lang="en-US" sz="2800"/>
          </a:p>
          <a:p>
            <a:pPr>
              <a:lnSpc>
                <a:spcPct val="100000"/>
              </a:lnSpc>
              <a:spcBef>
                <a:spcPts val="0"/>
              </a:spcBef>
              <a:defRPr/>
            </a:pPr>
            <a:r>
              <a:rPr lang="en-US" sz="2800"/>
              <a:t>How to Prepare/Research</a:t>
            </a:r>
          </a:p>
          <a:p>
            <a:pPr>
              <a:lnSpc>
                <a:spcPct val="100000"/>
              </a:lnSpc>
              <a:spcBef>
                <a:spcPts val="0"/>
              </a:spcBef>
              <a:defRPr/>
            </a:pPr>
            <a:endParaRPr lang="en-US" sz="2800"/>
          </a:p>
          <a:p>
            <a:pPr>
              <a:lnSpc>
                <a:spcPct val="100000"/>
              </a:lnSpc>
              <a:spcBef>
                <a:spcPts val="0"/>
              </a:spcBef>
              <a:defRPr/>
            </a:pPr>
            <a:r>
              <a:rPr lang="en-US" sz="2800"/>
              <a:t>How to Present/Introduce Yourself</a:t>
            </a:r>
            <a:endParaRPr lang="en-US" sz="2800">
              <a:cs typeface="Calibri"/>
            </a:endParaRPr>
          </a:p>
          <a:p>
            <a:pPr>
              <a:lnSpc>
                <a:spcPct val="100000"/>
              </a:lnSpc>
              <a:spcBef>
                <a:spcPts val="0"/>
              </a:spcBef>
              <a:defRPr/>
            </a:pPr>
            <a:endParaRPr lang="en-US" sz="2800"/>
          </a:p>
          <a:p>
            <a:pPr>
              <a:lnSpc>
                <a:spcPct val="100000"/>
              </a:lnSpc>
              <a:spcBef>
                <a:spcPts val="0"/>
              </a:spcBef>
              <a:defRPr/>
            </a:pPr>
            <a:r>
              <a:rPr lang="en-US" sz="2800"/>
              <a:t>How to Follow Up</a:t>
            </a:r>
          </a:p>
          <a:p>
            <a:pPr>
              <a:buFont typeface="Wingdings" panose="05000000000000000000" pitchFamily="2" charset="2"/>
              <a:buChar char="§"/>
              <a:defRPr/>
            </a:pPr>
            <a:endParaRPr lang="en-US" sz="2200"/>
          </a:p>
        </p:txBody>
      </p:sp>
      <p:sp>
        <p:nvSpPr>
          <p:cNvPr id="4" name="Rectangle 3"/>
          <p:cNvSpPr/>
          <p:nvPr/>
        </p:nvSpPr>
        <p:spPr>
          <a:xfrm>
            <a:off x="0" y="0"/>
            <a:ext cx="9143999" cy="68580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spTree>
    <p:extLst>
      <p:ext uri="{BB962C8B-B14F-4D97-AF65-F5344CB8AC3E}">
        <p14:creationId xmlns:p14="http://schemas.microsoft.com/office/powerpoint/2010/main" val="3918529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600" b="1" dirty="0">
                <a:latin typeface="Calibri"/>
                <a:cs typeface="Calibri"/>
              </a:rPr>
              <a:t>What to expect at a </a:t>
            </a:r>
            <a:br>
              <a:rPr lang="en-US" sz="4600" b="1" dirty="0">
                <a:latin typeface="Calibri"/>
                <a:cs typeface="Calibri"/>
              </a:rPr>
            </a:br>
            <a:r>
              <a:rPr lang="en-US" sz="4600" b="1" dirty="0">
                <a:latin typeface="Calibri"/>
                <a:cs typeface="Calibri"/>
              </a:rPr>
              <a:t>Career Fair</a:t>
            </a:r>
          </a:p>
        </p:txBody>
      </p:sp>
      <p:sp>
        <p:nvSpPr>
          <p:cNvPr id="3" name="Content Placeholder 2"/>
          <p:cNvSpPr>
            <a:spLocks noGrp="1"/>
          </p:cNvSpPr>
          <p:nvPr>
            <p:ph idx="1"/>
          </p:nvPr>
        </p:nvSpPr>
        <p:spPr>
          <a:xfrm>
            <a:off x="561221" y="2386132"/>
            <a:ext cx="7886700" cy="3268569"/>
          </a:xfrm>
        </p:spPr>
        <p:txBody>
          <a:bodyPr>
            <a:normAutofit/>
          </a:bodyPr>
          <a:lstStyle/>
          <a:p>
            <a:pPr marL="0" indent="0">
              <a:buNone/>
              <a:defRPr/>
            </a:pPr>
            <a:r>
              <a:rPr lang="en-US" sz="3400" dirty="0"/>
              <a:t>Networking opportunities</a:t>
            </a:r>
          </a:p>
          <a:p>
            <a:pPr lvl="1">
              <a:defRPr/>
            </a:pPr>
            <a:r>
              <a:rPr lang="en-US" sz="2600" dirty="0"/>
              <a:t>Learn about companies</a:t>
            </a:r>
          </a:p>
          <a:p>
            <a:pPr lvl="1">
              <a:defRPr/>
            </a:pPr>
            <a:r>
              <a:rPr lang="en-US" sz="2600" dirty="0"/>
              <a:t>Make connections</a:t>
            </a:r>
            <a:endParaRPr lang="en-US" sz="2600" dirty="0">
              <a:cs typeface="Calibri"/>
            </a:endParaRPr>
          </a:p>
          <a:p>
            <a:pPr lvl="1">
              <a:defRPr/>
            </a:pPr>
            <a:r>
              <a:rPr lang="en-US" sz="2600" dirty="0"/>
              <a:t>Make a lasting impression</a:t>
            </a:r>
            <a:endParaRPr lang="en-US" sz="4000" dirty="0"/>
          </a:p>
          <a:p>
            <a:pPr marL="0" indent="0">
              <a:buNone/>
            </a:pPr>
            <a:endParaRPr lang="en-US" sz="2000" dirty="0">
              <a:hlinkClick r:id="" action="ppaction://noaction"/>
            </a:endParaRPr>
          </a:p>
          <a:p>
            <a:pPr marL="0" indent="0">
              <a:buNone/>
            </a:pPr>
            <a:endParaRPr lang="en-US" sz="2000" dirty="0">
              <a:hlinkClick r:id="" action="ppaction://noaction"/>
            </a:endParaRPr>
          </a:p>
          <a:p>
            <a:pPr marL="0" indent="0">
              <a:buNone/>
            </a:pPr>
            <a:endParaRPr lang="en-US" sz="2000" dirty="0"/>
          </a:p>
          <a:p>
            <a:pPr marL="0" indent="0">
              <a:buNone/>
            </a:pPr>
            <a:endParaRPr lang="en-US" sz="2000" dirty="0"/>
          </a:p>
          <a:p>
            <a:pPr lvl="1">
              <a:defRPr/>
            </a:pPr>
            <a:endParaRPr lang="en-US" sz="2000" dirty="0"/>
          </a:p>
        </p:txBody>
      </p:sp>
      <p:sp>
        <p:nvSpPr>
          <p:cNvPr id="4" name="Rectangle 3"/>
          <p:cNvSpPr/>
          <p:nvPr/>
        </p:nvSpPr>
        <p:spPr>
          <a:xfrm>
            <a:off x="0" y="0"/>
            <a:ext cx="9143999" cy="68580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spTree>
    <p:extLst>
      <p:ext uri="{BB962C8B-B14F-4D97-AF65-F5344CB8AC3E}">
        <p14:creationId xmlns:p14="http://schemas.microsoft.com/office/powerpoint/2010/main" val="1895230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1D935F88-468D-4C66-A20A-EAAA54FFE05D}"/>
              </a:ext>
            </a:extLst>
          </p:cNvPr>
          <p:cNvPicPr>
            <a:picLocks noChangeAspect="1"/>
          </p:cNvPicPr>
          <p:nvPr/>
        </p:nvPicPr>
        <p:blipFill>
          <a:blip r:embed="rId2"/>
          <a:stretch>
            <a:fillRect/>
          </a:stretch>
        </p:blipFill>
        <p:spPr>
          <a:xfrm>
            <a:off x="430640" y="740341"/>
            <a:ext cx="8074038" cy="6041300"/>
          </a:xfrm>
          <a:prstGeom prst="rect">
            <a:avLst/>
          </a:prstGeom>
        </p:spPr>
      </p:pic>
    </p:spTree>
    <p:extLst>
      <p:ext uri="{BB962C8B-B14F-4D97-AF65-F5344CB8AC3E}">
        <p14:creationId xmlns:p14="http://schemas.microsoft.com/office/powerpoint/2010/main" val="1065799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a:t>    What Employers Expect</a:t>
            </a:r>
          </a:p>
        </p:txBody>
      </p:sp>
      <p:sp>
        <p:nvSpPr>
          <p:cNvPr id="5" name="Content Placeholder 4"/>
          <p:cNvSpPr>
            <a:spLocks noGrp="1"/>
          </p:cNvSpPr>
          <p:nvPr>
            <p:ph idx="1"/>
          </p:nvPr>
        </p:nvSpPr>
        <p:spPr/>
        <p:txBody>
          <a:bodyPr>
            <a:normAutofit lnSpcReduction="10000"/>
          </a:bodyPr>
          <a:lstStyle/>
          <a:p>
            <a:pPr>
              <a:defRPr/>
            </a:pPr>
            <a:r>
              <a:rPr lang="en-US" sz="2400"/>
              <a:t>Companies want to share information with students about their organization in a centralized format</a:t>
            </a:r>
          </a:p>
          <a:p>
            <a:pPr>
              <a:defRPr/>
            </a:pPr>
            <a:endParaRPr lang="en-US" sz="2400"/>
          </a:p>
          <a:p>
            <a:pPr>
              <a:defRPr/>
            </a:pPr>
            <a:r>
              <a:rPr lang="en-US" sz="2400"/>
              <a:t>Showcase roles and opportunities and provide more detailed information beyond their website</a:t>
            </a:r>
          </a:p>
          <a:p>
            <a:pPr>
              <a:defRPr/>
            </a:pPr>
            <a:endParaRPr lang="en-US" sz="2400"/>
          </a:p>
          <a:p>
            <a:pPr>
              <a:defRPr/>
            </a:pPr>
            <a:r>
              <a:rPr lang="en-US" sz="2400"/>
              <a:t>See who makes an impression!</a:t>
            </a:r>
          </a:p>
          <a:p>
            <a:pPr>
              <a:defRPr/>
            </a:pPr>
            <a:endParaRPr lang="en-US" sz="2400"/>
          </a:p>
          <a:p>
            <a:pPr>
              <a:defRPr/>
            </a:pPr>
            <a:r>
              <a:rPr lang="en-US" sz="2400"/>
              <a:t>Everything You Do Makes an Impact—Positive or Less Favorable. </a:t>
            </a:r>
            <a:endParaRPr lang="en-US" sz="1600"/>
          </a:p>
          <a:p>
            <a:pPr marL="0" indent="0">
              <a:buNone/>
              <a:defRPr/>
            </a:pPr>
            <a:endParaRPr lang="en-US" sz="2400"/>
          </a:p>
          <a:p>
            <a:endParaRPr lang="en-US"/>
          </a:p>
        </p:txBody>
      </p:sp>
      <p:sp>
        <p:nvSpPr>
          <p:cNvPr id="4" name="Rectangle 3"/>
          <p:cNvSpPr/>
          <p:nvPr/>
        </p:nvSpPr>
        <p:spPr>
          <a:xfrm>
            <a:off x="0" y="0"/>
            <a:ext cx="9143999" cy="68580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spTree>
    <p:extLst>
      <p:ext uri="{BB962C8B-B14F-4D97-AF65-F5344CB8AC3E}">
        <p14:creationId xmlns:p14="http://schemas.microsoft.com/office/powerpoint/2010/main" val="1376049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589" y="902128"/>
            <a:ext cx="8856617" cy="1325563"/>
          </a:xfrm>
        </p:spPr>
        <p:txBody>
          <a:bodyPr>
            <a:normAutofit fontScale="90000"/>
          </a:bodyPr>
          <a:lstStyle/>
          <a:p>
            <a:pPr algn="ctr"/>
            <a:r>
              <a:rPr lang="en-US" sz="4700" b="1">
                <a:latin typeface="Calibri"/>
                <a:cs typeface="Calibri"/>
              </a:rPr>
              <a:t>How to Prepare: Research Employers</a:t>
            </a:r>
          </a:p>
        </p:txBody>
      </p:sp>
      <p:sp>
        <p:nvSpPr>
          <p:cNvPr id="5" name="Content Placeholder 4"/>
          <p:cNvSpPr>
            <a:spLocks noGrp="1"/>
          </p:cNvSpPr>
          <p:nvPr>
            <p:ph idx="1"/>
          </p:nvPr>
        </p:nvSpPr>
        <p:spPr>
          <a:xfrm>
            <a:off x="628650" y="2496996"/>
            <a:ext cx="7886700" cy="4091699"/>
          </a:xfrm>
        </p:spPr>
        <p:txBody>
          <a:bodyPr vert="horz" wrap="square" lIns="91440" tIns="45720" rIns="91440" bIns="45720" numCol="1" anchor="t" anchorCtr="0" compatLnSpc="1">
            <a:prstTxWarp prst="textNoShape">
              <a:avLst/>
            </a:prstTxWarp>
            <a:noAutofit/>
          </a:bodyPr>
          <a:lstStyle/>
          <a:p>
            <a:pPr>
              <a:lnSpc>
                <a:spcPct val="120000"/>
              </a:lnSpc>
              <a:spcBef>
                <a:spcPts val="0"/>
              </a:spcBef>
              <a:defRPr/>
            </a:pPr>
            <a:r>
              <a:rPr lang="en-US"/>
              <a:t>Know What the Employer Does</a:t>
            </a:r>
            <a:endParaRPr lang="en-US">
              <a:cs typeface="Calibri"/>
            </a:endParaRPr>
          </a:p>
          <a:p>
            <a:pPr marL="971550" lvl="1" indent="-342900">
              <a:lnSpc>
                <a:spcPct val="120000"/>
              </a:lnSpc>
              <a:spcBef>
                <a:spcPts val="0"/>
              </a:spcBef>
              <a:defRPr/>
            </a:pPr>
            <a:r>
              <a:rPr lang="en-US"/>
              <a:t>Primary Products and/or Services</a:t>
            </a:r>
            <a:endParaRPr lang="en-US">
              <a:cs typeface="Calibri"/>
            </a:endParaRPr>
          </a:p>
          <a:p>
            <a:pPr>
              <a:lnSpc>
                <a:spcPct val="120000"/>
              </a:lnSpc>
              <a:spcBef>
                <a:spcPts val="0"/>
              </a:spcBef>
              <a:defRPr/>
            </a:pPr>
            <a:endParaRPr lang="en-US">
              <a:cs typeface="Calibri"/>
            </a:endParaRPr>
          </a:p>
          <a:p>
            <a:pPr>
              <a:lnSpc>
                <a:spcPct val="120000"/>
              </a:lnSpc>
              <a:spcBef>
                <a:spcPts val="0"/>
              </a:spcBef>
              <a:defRPr/>
            </a:pPr>
            <a:r>
              <a:rPr lang="en-US"/>
              <a:t>Basic Industry Information including Competitors</a:t>
            </a:r>
            <a:endParaRPr lang="en-US">
              <a:cs typeface="Calibri"/>
            </a:endParaRPr>
          </a:p>
          <a:p>
            <a:pPr>
              <a:lnSpc>
                <a:spcPct val="120000"/>
              </a:lnSpc>
              <a:spcBef>
                <a:spcPts val="0"/>
              </a:spcBef>
              <a:defRPr/>
            </a:pPr>
            <a:endParaRPr lang="en-US">
              <a:cs typeface="Calibri"/>
            </a:endParaRPr>
          </a:p>
          <a:p>
            <a:pPr>
              <a:lnSpc>
                <a:spcPct val="120000"/>
              </a:lnSpc>
              <a:spcBef>
                <a:spcPts val="0"/>
              </a:spcBef>
              <a:defRPr/>
            </a:pPr>
            <a:r>
              <a:rPr lang="en-US"/>
              <a:t>Why the Organization and Department Interests You</a:t>
            </a:r>
            <a:endParaRPr lang="en-US">
              <a:cs typeface="Calibri"/>
            </a:endParaRPr>
          </a:p>
          <a:p>
            <a:endParaRPr lang="en-US" sz="4000">
              <a:cs typeface="Calibri"/>
            </a:endParaRPr>
          </a:p>
        </p:txBody>
      </p:sp>
      <p:sp>
        <p:nvSpPr>
          <p:cNvPr id="4" name="Rectangle 3"/>
          <p:cNvSpPr/>
          <p:nvPr/>
        </p:nvSpPr>
        <p:spPr>
          <a:xfrm>
            <a:off x="0" y="0"/>
            <a:ext cx="9143999" cy="68580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spTree>
    <p:extLst>
      <p:ext uri="{BB962C8B-B14F-4D97-AF65-F5344CB8AC3E}">
        <p14:creationId xmlns:p14="http://schemas.microsoft.com/office/powerpoint/2010/main" val="2846483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b="1"/>
              <a:t>Resources: </a:t>
            </a:r>
            <a:br>
              <a:rPr lang="en-US" b="1"/>
            </a:br>
            <a:r>
              <a:rPr lang="en-US" b="1"/>
              <a:t>Research Employers</a:t>
            </a:r>
          </a:p>
        </p:txBody>
      </p:sp>
      <p:sp>
        <p:nvSpPr>
          <p:cNvPr id="2" name="Content Placeholder 1">
            <a:extLst>
              <a:ext uri="{FF2B5EF4-FFF2-40B4-BE49-F238E27FC236}">
                <a16:creationId xmlns:a16="http://schemas.microsoft.com/office/drawing/2014/main" id="{71056832-2145-408E-B09B-564DDDF8D9E6}"/>
              </a:ext>
            </a:extLst>
          </p:cNvPr>
          <p:cNvSpPr>
            <a:spLocks noGrp="1"/>
          </p:cNvSpPr>
          <p:nvPr>
            <p:ph idx="1"/>
          </p:nvPr>
        </p:nvSpPr>
        <p:spPr/>
        <p:txBody>
          <a:bodyPr/>
          <a:lstStyle/>
          <a:p>
            <a:r>
              <a:rPr lang="en-US">
                <a:cs typeface="Calibri"/>
              </a:rPr>
              <a:t>Company Websites</a:t>
            </a:r>
          </a:p>
          <a:p>
            <a:r>
              <a:rPr lang="en-US">
                <a:cs typeface="Calibri"/>
              </a:rPr>
              <a:t>Google</a:t>
            </a:r>
          </a:p>
          <a:p>
            <a:r>
              <a:rPr lang="en-US">
                <a:cs typeface="Calibri"/>
              </a:rPr>
              <a:t>Glassdoor</a:t>
            </a:r>
          </a:p>
          <a:p>
            <a:r>
              <a:rPr lang="en-US">
                <a:cs typeface="Calibri"/>
              </a:rPr>
              <a:t>LinkedIn</a:t>
            </a:r>
          </a:p>
          <a:p>
            <a:r>
              <a:rPr lang="en-US">
                <a:cs typeface="Calibri"/>
              </a:rPr>
              <a:t>Social Media</a:t>
            </a:r>
          </a:p>
          <a:p>
            <a:r>
              <a:rPr lang="en-US" err="1">
                <a:cs typeface="Calibri"/>
              </a:rPr>
              <a:t>Buzzfile</a:t>
            </a:r>
            <a:endParaRPr lang="en-US">
              <a:cs typeface="Calibri"/>
            </a:endParaRPr>
          </a:p>
        </p:txBody>
      </p:sp>
    </p:spTree>
    <p:extLst>
      <p:ext uri="{BB962C8B-B14F-4D97-AF65-F5344CB8AC3E}">
        <p14:creationId xmlns:p14="http://schemas.microsoft.com/office/powerpoint/2010/main" val="3979383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02128"/>
            <a:ext cx="8065770" cy="1325563"/>
          </a:xfrm>
        </p:spPr>
        <p:txBody>
          <a:bodyPr/>
          <a:lstStyle/>
          <a:p>
            <a:r>
              <a:rPr lang="en-US" b="1"/>
              <a:t>What is Professional Networking?</a:t>
            </a:r>
          </a:p>
        </p:txBody>
      </p:sp>
      <p:sp>
        <p:nvSpPr>
          <p:cNvPr id="3" name="Content Placeholder 2"/>
          <p:cNvSpPr>
            <a:spLocks noGrp="1"/>
          </p:cNvSpPr>
          <p:nvPr>
            <p:ph idx="1"/>
          </p:nvPr>
        </p:nvSpPr>
        <p:spPr/>
        <p:txBody>
          <a:bodyPr/>
          <a:lstStyle/>
          <a:p>
            <a:r>
              <a:rPr lang="en-US"/>
              <a:t>Building and maintaining relationships of a business nature  </a:t>
            </a:r>
          </a:p>
          <a:p>
            <a:endParaRPr lang="en-US"/>
          </a:p>
          <a:p>
            <a:r>
              <a:rPr lang="en-US"/>
              <a:t>Can take place online or offline in many situations or locations</a:t>
            </a:r>
          </a:p>
          <a:p>
            <a:endParaRPr lang="en-US"/>
          </a:p>
          <a:p>
            <a:r>
              <a:rPr lang="en-US"/>
              <a:t>Trusted communication that is mutually beneficial and may persist over time</a:t>
            </a:r>
          </a:p>
          <a:p>
            <a:endParaRPr lang="en-US"/>
          </a:p>
        </p:txBody>
      </p:sp>
    </p:spTree>
    <p:extLst>
      <p:ext uri="{BB962C8B-B14F-4D97-AF65-F5344CB8AC3E}">
        <p14:creationId xmlns:p14="http://schemas.microsoft.com/office/powerpoint/2010/main" val="965211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b="1"/>
              <a:t>Research Employers Who Hire International Students</a:t>
            </a:r>
          </a:p>
        </p:txBody>
      </p:sp>
      <p:sp>
        <p:nvSpPr>
          <p:cNvPr id="2" name="Content Placeholder 1">
            <a:extLst>
              <a:ext uri="{FF2B5EF4-FFF2-40B4-BE49-F238E27FC236}">
                <a16:creationId xmlns:a16="http://schemas.microsoft.com/office/drawing/2014/main" id="{998D6996-D091-4421-9DA6-71C0CFB25D7F}"/>
              </a:ext>
            </a:extLst>
          </p:cNvPr>
          <p:cNvSpPr>
            <a:spLocks noGrp="1"/>
          </p:cNvSpPr>
          <p:nvPr>
            <p:ph idx="1"/>
          </p:nvPr>
        </p:nvSpPr>
        <p:spPr/>
        <p:txBody>
          <a:bodyPr vert="horz" lIns="91440" tIns="45720" rIns="91440" bIns="45720" rtlCol="0" anchor="t">
            <a:normAutofit/>
          </a:bodyPr>
          <a:lstStyle/>
          <a:p>
            <a:r>
              <a:rPr lang="en-US" dirty="0">
                <a:cs typeface="Calibri"/>
              </a:rPr>
              <a:t>Use the Career Fair Plus app (for NEU Boston’s Career Fair) to filter CPT/OPT</a:t>
            </a:r>
          </a:p>
          <a:p>
            <a:r>
              <a:rPr lang="en-US" dirty="0">
                <a:cs typeface="Calibri"/>
              </a:rPr>
              <a:t>Identify if they are an A, B, or C employer</a:t>
            </a:r>
          </a:p>
          <a:p>
            <a:endParaRPr lang="en-US" dirty="0">
              <a:cs typeface="Calibri"/>
            </a:endParaRPr>
          </a:p>
          <a:p>
            <a:pPr marL="0" indent="0" algn="ctr">
              <a:buNone/>
            </a:pPr>
            <a:r>
              <a:rPr lang="en-US" b="1" dirty="0">
                <a:cs typeface="Calibri"/>
              </a:rPr>
              <a:t>There will be no printed materials available at the Career Fair (NEU Boston)!</a:t>
            </a:r>
          </a:p>
        </p:txBody>
      </p:sp>
      <p:sp>
        <p:nvSpPr>
          <p:cNvPr id="6" name="Rectangle 5"/>
          <p:cNvSpPr/>
          <p:nvPr/>
        </p:nvSpPr>
        <p:spPr>
          <a:xfrm>
            <a:off x="0" y="0"/>
            <a:ext cx="9143999" cy="68580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spTree>
    <p:extLst>
      <p:ext uri="{BB962C8B-B14F-4D97-AF65-F5344CB8AC3E}">
        <p14:creationId xmlns:p14="http://schemas.microsoft.com/office/powerpoint/2010/main" val="3395930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02128"/>
            <a:ext cx="7886700" cy="851290"/>
          </a:xfrm>
        </p:spPr>
        <p:txBody>
          <a:bodyPr>
            <a:normAutofit/>
          </a:bodyPr>
          <a:lstStyle/>
          <a:p>
            <a:pPr algn="ctr"/>
            <a:r>
              <a:rPr lang="en-US" b="1"/>
              <a:t>Prepare: Your Plan</a:t>
            </a:r>
          </a:p>
        </p:txBody>
      </p:sp>
      <p:sp>
        <p:nvSpPr>
          <p:cNvPr id="5" name="Content Placeholder 4"/>
          <p:cNvSpPr>
            <a:spLocks noGrp="1"/>
          </p:cNvSpPr>
          <p:nvPr>
            <p:ph idx="1"/>
          </p:nvPr>
        </p:nvSpPr>
        <p:spPr>
          <a:xfrm>
            <a:off x="628650" y="1824945"/>
            <a:ext cx="7886700" cy="4698769"/>
          </a:xfrm>
        </p:spPr>
        <p:txBody>
          <a:bodyPr vert="horz" lIns="91440" tIns="45720" rIns="91440" bIns="45720" rtlCol="0" anchor="t">
            <a:normAutofit fontScale="85000" lnSpcReduction="20000"/>
          </a:bodyPr>
          <a:lstStyle/>
          <a:p>
            <a:pPr marL="0" indent="0">
              <a:lnSpc>
                <a:spcPct val="120000"/>
              </a:lnSpc>
              <a:spcBef>
                <a:spcPts val="0"/>
              </a:spcBef>
              <a:buNone/>
              <a:defRPr/>
            </a:pPr>
            <a:r>
              <a:rPr lang="en-US" sz="2600"/>
              <a:t>Make your A, B, C, target company list</a:t>
            </a:r>
            <a:endParaRPr lang="en-US"/>
          </a:p>
          <a:p>
            <a:pPr marL="857250" lvl="1" indent="-457200">
              <a:lnSpc>
                <a:spcPct val="120000"/>
              </a:lnSpc>
              <a:spcBef>
                <a:spcPts val="0"/>
              </a:spcBef>
              <a:buFont typeface="Wingdings" panose="05000000000000000000" pitchFamily="2" charset="2"/>
              <a:buChar char="§"/>
              <a:defRPr/>
            </a:pPr>
            <a:r>
              <a:rPr lang="en-US" sz="2200"/>
              <a:t>If your A list is Google, Amazon and Facebook …</a:t>
            </a:r>
          </a:p>
          <a:p>
            <a:pPr marL="1257300" lvl="2" indent="-457200">
              <a:lnSpc>
                <a:spcPct val="120000"/>
              </a:lnSpc>
              <a:spcBef>
                <a:spcPts val="0"/>
              </a:spcBef>
              <a:buFont typeface="Wingdings" panose="05000000000000000000" pitchFamily="2" charset="2"/>
              <a:buChar char="§"/>
              <a:defRPr/>
            </a:pPr>
            <a:r>
              <a:rPr lang="en-US" sz="1700"/>
              <a:t>There is a lot of competition – what distinguishes you?</a:t>
            </a:r>
          </a:p>
          <a:p>
            <a:pPr marL="1257300" lvl="2" indent="-457200">
              <a:lnSpc>
                <a:spcPct val="120000"/>
              </a:lnSpc>
              <a:spcBef>
                <a:spcPts val="0"/>
              </a:spcBef>
              <a:buFont typeface="Wingdings" panose="05000000000000000000" pitchFamily="2" charset="2"/>
              <a:buChar char="§"/>
              <a:defRPr/>
            </a:pPr>
            <a:r>
              <a:rPr lang="en-US" sz="1700"/>
              <a:t>Long lines and wait times</a:t>
            </a:r>
          </a:p>
          <a:p>
            <a:pPr marL="1257300" lvl="2" indent="-457200">
              <a:lnSpc>
                <a:spcPct val="120000"/>
              </a:lnSpc>
              <a:spcBef>
                <a:spcPts val="0"/>
              </a:spcBef>
              <a:buFont typeface="Wingdings" panose="05000000000000000000" pitchFamily="2" charset="2"/>
              <a:buChar char="§"/>
              <a:defRPr/>
            </a:pPr>
            <a:r>
              <a:rPr lang="en-US" sz="1700"/>
              <a:t>Good to have  ‘stretch goals’; being realistic is also good</a:t>
            </a:r>
          </a:p>
          <a:p>
            <a:pPr marL="0" indent="0">
              <a:lnSpc>
                <a:spcPct val="120000"/>
              </a:lnSpc>
              <a:spcBef>
                <a:spcPts val="0"/>
              </a:spcBef>
              <a:buNone/>
              <a:defRPr/>
            </a:pPr>
            <a:r>
              <a:rPr lang="en-US" sz="2600"/>
              <a:t>Optimize your time &amp; opportunity at the fair</a:t>
            </a:r>
          </a:p>
          <a:p>
            <a:pPr marL="857250" lvl="1" indent="-457200">
              <a:lnSpc>
                <a:spcPct val="120000"/>
              </a:lnSpc>
              <a:spcBef>
                <a:spcPts val="0"/>
              </a:spcBef>
              <a:buFont typeface="Wingdings" panose="05000000000000000000" pitchFamily="2" charset="2"/>
              <a:buChar char="§"/>
              <a:defRPr/>
            </a:pPr>
            <a:r>
              <a:rPr lang="en-US" sz="2200"/>
              <a:t>Get there early if at all possible – lines will only grow longer</a:t>
            </a:r>
          </a:p>
          <a:p>
            <a:pPr marL="857250" lvl="1" indent="-457200">
              <a:lnSpc>
                <a:spcPct val="120000"/>
              </a:lnSpc>
              <a:spcBef>
                <a:spcPts val="0"/>
              </a:spcBef>
              <a:buFont typeface="Wingdings" panose="05000000000000000000" pitchFamily="2" charset="2"/>
              <a:buChar char="§"/>
              <a:defRPr/>
            </a:pPr>
            <a:r>
              <a:rPr lang="en-US" sz="2200"/>
              <a:t>Target a “C” list company first to get your feet wet (get some experience)</a:t>
            </a:r>
          </a:p>
          <a:p>
            <a:pPr marL="857250" lvl="1" indent="-457200">
              <a:lnSpc>
                <a:spcPct val="120000"/>
              </a:lnSpc>
              <a:spcBef>
                <a:spcPts val="0"/>
              </a:spcBef>
              <a:buFont typeface="Wingdings" panose="05000000000000000000" pitchFamily="2" charset="2"/>
              <a:buChar char="§"/>
              <a:defRPr/>
            </a:pPr>
            <a:r>
              <a:rPr lang="en-US" sz="2200"/>
              <a:t>Learn from that and approach your primary target companies</a:t>
            </a:r>
            <a:endParaRPr lang="en-US" sz="2600"/>
          </a:p>
          <a:p>
            <a:pPr marL="0" indent="0">
              <a:lnSpc>
                <a:spcPct val="120000"/>
              </a:lnSpc>
              <a:spcBef>
                <a:spcPts val="0"/>
              </a:spcBef>
              <a:buNone/>
              <a:defRPr/>
            </a:pPr>
            <a:r>
              <a:rPr lang="en-US" sz="2600"/>
              <a:t>Start with your positioning statement and be able to say</a:t>
            </a:r>
          </a:p>
          <a:p>
            <a:pPr marL="857250" lvl="1" indent="-457200">
              <a:lnSpc>
                <a:spcPct val="120000"/>
              </a:lnSpc>
              <a:spcBef>
                <a:spcPts val="0"/>
              </a:spcBef>
              <a:buFont typeface="Wingdings" panose="05000000000000000000" pitchFamily="2" charset="2"/>
              <a:buChar char="§"/>
              <a:defRPr/>
            </a:pPr>
            <a:r>
              <a:rPr lang="en-US" sz="2200"/>
              <a:t>I have read about your company and have interest in several areas including ...</a:t>
            </a:r>
          </a:p>
          <a:p>
            <a:pPr marL="857250" lvl="1" indent="-457200">
              <a:lnSpc>
                <a:spcPct val="120000"/>
              </a:lnSpc>
              <a:spcBef>
                <a:spcPts val="0"/>
              </a:spcBef>
              <a:buFont typeface="Wingdings" panose="05000000000000000000" pitchFamily="2" charset="2"/>
              <a:buChar char="§"/>
              <a:defRPr/>
            </a:pPr>
            <a:r>
              <a:rPr lang="en-US" sz="2200"/>
              <a:t>Why the Organization and Department Interests You</a:t>
            </a:r>
          </a:p>
          <a:p>
            <a:pPr marL="857250" lvl="1" indent="-457200">
              <a:lnSpc>
                <a:spcPct val="120000"/>
              </a:lnSpc>
              <a:spcBef>
                <a:spcPts val="0"/>
              </a:spcBef>
              <a:buFont typeface="Wingdings" panose="05000000000000000000" pitchFamily="2" charset="2"/>
              <a:buChar char="§"/>
              <a:defRPr/>
            </a:pPr>
            <a:r>
              <a:rPr lang="en-US" sz="2200"/>
              <a:t>Ask what types of opportunities might be available for your major</a:t>
            </a:r>
          </a:p>
          <a:p>
            <a:pPr marL="857250" lvl="1" indent="-457200">
              <a:lnSpc>
                <a:spcPct val="120000"/>
              </a:lnSpc>
              <a:spcBef>
                <a:spcPts val="0"/>
              </a:spcBef>
              <a:buFont typeface="Wingdings" panose="05000000000000000000" pitchFamily="2" charset="2"/>
              <a:buChar char="§"/>
              <a:defRPr/>
            </a:pPr>
            <a:r>
              <a:rPr lang="en-US" sz="2200" b="1">
                <a:solidFill>
                  <a:srgbClr val="FF0000"/>
                </a:solidFill>
              </a:rPr>
              <a:t>NO!</a:t>
            </a:r>
            <a:r>
              <a:rPr lang="en-US" sz="2200"/>
              <a:t> Tell me about your company, I never heard of it before.  </a:t>
            </a:r>
          </a:p>
          <a:p>
            <a:endParaRPr lang="en-US"/>
          </a:p>
        </p:txBody>
      </p:sp>
      <p:sp>
        <p:nvSpPr>
          <p:cNvPr id="4" name="Rectangle 3"/>
          <p:cNvSpPr/>
          <p:nvPr/>
        </p:nvSpPr>
        <p:spPr>
          <a:xfrm>
            <a:off x="0" y="0"/>
            <a:ext cx="9143999" cy="68580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6754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659" y="902128"/>
            <a:ext cx="8218691" cy="1325563"/>
          </a:xfrm>
        </p:spPr>
        <p:txBody>
          <a:bodyPr>
            <a:noAutofit/>
          </a:bodyPr>
          <a:lstStyle/>
          <a:p>
            <a:pPr algn="ctr"/>
            <a:r>
              <a:rPr lang="en-US" b="1"/>
              <a:t>How to Handle Your International Student Status</a:t>
            </a:r>
          </a:p>
        </p:txBody>
      </p:sp>
      <p:sp>
        <p:nvSpPr>
          <p:cNvPr id="2" name="Content Placeholder 1">
            <a:extLst>
              <a:ext uri="{FF2B5EF4-FFF2-40B4-BE49-F238E27FC236}">
                <a16:creationId xmlns:a16="http://schemas.microsoft.com/office/drawing/2014/main" id="{67D22EA4-AF7C-4A3C-8E90-14FC483ADFBB}"/>
              </a:ext>
            </a:extLst>
          </p:cNvPr>
          <p:cNvSpPr>
            <a:spLocks noGrp="1"/>
          </p:cNvSpPr>
          <p:nvPr>
            <p:ph idx="1"/>
          </p:nvPr>
        </p:nvSpPr>
        <p:spPr>
          <a:xfrm>
            <a:off x="325115" y="2432015"/>
            <a:ext cx="8190235" cy="4091699"/>
          </a:xfrm>
        </p:spPr>
        <p:txBody>
          <a:bodyPr/>
          <a:lstStyle/>
          <a:p>
            <a:r>
              <a:rPr lang="en-US">
                <a:cs typeface="Calibri"/>
              </a:rPr>
              <a:t>Know your visa! </a:t>
            </a:r>
          </a:p>
          <a:p>
            <a:r>
              <a:rPr lang="en-US">
                <a:cs typeface="Calibri"/>
              </a:rPr>
              <a:t>Northeastern sponsors you for internships and co-ops via CPT </a:t>
            </a:r>
          </a:p>
          <a:p>
            <a:pPr lvl="1"/>
            <a:r>
              <a:rPr lang="en-US">
                <a:cs typeface="Calibri"/>
              </a:rPr>
              <a:t>It relates to your area of study </a:t>
            </a:r>
          </a:p>
          <a:p>
            <a:r>
              <a:rPr lang="en-US">
                <a:cs typeface="Calibri"/>
              </a:rPr>
              <a:t>OPT (full-time) is different</a:t>
            </a:r>
          </a:p>
          <a:p>
            <a:pPr lvl="1"/>
            <a:r>
              <a:rPr lang="en-US">
                <a:cs typeface="Calibri"/>
              </a:rPr>
              <a:t>STEM extension gives you 36 months of employment (no sponsorship) </a:t>
            </a:r>
          </a:p>
        </p:txBody>
      </p:sp>
      <p:sp>
        <p:nvSpPr>
          <p:cNvPr id="6" name="Rectangle 5"/>
          <p:cNvSpPr/>
          <p:nvPr/>
        </p:nvSpPr>
        <p:spPr>
          <a:xfrm>
            <a:off x="0" y="0"/>
            <a:ext cx="9143999" cy="68580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spTree>
    <p:extLst>
      <p:ext uri="{BB962C8B-B14F-4D97-AF65-F5344CB8AC3E}">
        <p14:creationId xmlns:p14="http://schemas.microsoft.com/office/powerpoint/2010/main" val="549614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57884"/>
            <a:ext cx="7886700" cy="1325563"/>
          </a:xfrm>
        </p:spPr>
        <p:txBody>
          <a:bodyPr>
            <a:normAutofit/>
          </a:bodyPr>
          <a:lstStyle/>
          <a:p>
            <a:pPr algn="ctr"/>
            <a:r>
              <a:rPr lang="en-US" sz="4000" b="1"/>
              <a:t>What if they ask</a:t>
            </a:r>
          </a:p>
        </p:txBody>
      </p:sp>
      <p:pic>
        <p:nvPicPr>
          <p:cNvPr id="19462" name="Picture 6" descr="http://images.clipartpanda.com/employer-clipart-CLIPART_OF_13165_SM.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68749" y="4840787"/>
            <a:ext cx="1573150" cy="1926920"/>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descr="http://www.cliparthut.com/clip-arts/33/blue-man-clip-art-33025.jpg"/>
          <p:cNvPicPr>
            <a:picLocks noChangeAspect="1" noChangeArrowheads="1"/>
          </p:cNvPicPr>
          <p:nvPr/>
        </p:nvPicPr>
        <p:blipFill>
          <a:blip r:embed="rId3"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00916" y="4918705"/>
            <a:ext cx="1771084" cy="1771084"/>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a:xfrm>
            <a:off x="259704" y="2162110"/>
            <a:ext cx="3426754" cy="1810308"/>
          </a:xfrm>
          <a:prstGeom prst="wedgeRoundRectCallout">
            <a:avLst>
              <a:gd name="adj1" fmla="val 38771"/>
              <a:gd name="adj2" fmla="val 97954"/>
              <a:gd name="adj3" fmla="val 16667"/>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a:latin typeface="Calibri" panose="020F0502020204030204" pitchFamily="34" charset="0"/>
              </a:rPr>
              <a:t>Are you authorized to work in the US?</a:t>
            </a:r>
          </a:p>
        </p:txBody>
      </p:sp>
      <p:sp>
        <p:nvSpPr>
          <p:cNvPr id="9" name="Rounded Rectangular Callout 8"/>
          <p:cNvSpPr/>
          <p:nvPr/>
        </p:nvSpPr>
        <p:spPr>
          <a:xfrm>
            <a:off x="5261264" y="1834798"/>
            <a:ext cx="3483084" cy="2464932"/>
          </a:xfrm>
          <a:prstGeom prst="wedgeRoundRectCallout">
            <a:avLst>
              <a:gd name="adj1" fmla="val -32793"/>
              <a:gd name="adj2" fmla="val 7696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latin typeface="Calibri" panose="020F0502020204030204" pitchFamily="34" charset="0"/>
              </a:rPr>
              <a:t>Yes!  I can be authorized to work in the US during co-op as part of my F-1 Student VISA or J-1 Visiting Scholar VISA.</a:t>
            </a:r>
          </a:p>
        </p:txBody>
      </p:sp>
    </p:spTree>
    <p:extLst>
      <p:ext uri="{BB962C8B-B14F-4D97-AF65-F5344CB8AC3E}">
        <p14:creationId xmlns:p14="http://schemas.microsoft.com/office/powerpoint/2010/main" val="302524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3000"/>
                            </p:stCondLst>
                            <p:childTnLst>
                              <p:par>
                                <p:cTn id="9" presetID="6" presetClass="entr" presetSubtype="16" fill="hold" grpId="0"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circle(in)">
                                      <p:cBhvr>
                                        <p:cTn id="1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841" y="637451"/>
            <a:ext cx="7886700" cy="1325563"/>
          </a:xfrm>
        </p:spPr>
        <p:txBody>
          <a:bodyPr>
            <a:normAutofit/>
          </a:bodyPr>
          <a:lstStyle/>
          <a:p>
            <a:pPr algn="ctr"/>
            <a:r>
              <a:rPr lang="en-US" sz="4000" b="1"/>
              <a:t>What if they ask</a:t>
            </a:r>
          </a:p>
        </p:txBody>
      </p:sp>
      <p:pic>
        <p:nvPicPr>
          <p:cNvPr id="19462" name="Picture 6" descr="http://images.clipartpanda.com/employer-clipart-CLIPART_OF_13165_SM.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68749" y="4840787"/>
            <a:ext cx="1573150" cy="1926920"/>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descr="http://www.cliparthut.com/clip-arts/33/blue-man-clip-art-33025.jpg"/>
          <p:cNvPicPr>
            <a:picLocks noChangeAspect="1" noChangeArrowheads="1"/>
          </p:cNvPicPr>
          <p:nvPr/>
        </p:nvPicPr>
        <p:blipFill>
          <a:blip r:embed="rId3"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00916" y="4918705"/>
            <a:ext cx="1771084" cy="1771084"/>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a:xfrm>
            <a:off x="417780" y="2354718"/>
            <a:ext cx="3564392" cy="2172283"/>
          </a:xfrm>
          <a:prstGeom prst="wedgeRoundRectCallout">
            <a:avLst>
              <a:gd name="adj1" fmla="val 31283"/>
              <a:gd name="adj2" fmla="val 63799"/>
              <a:gd name="adj3" fmla="val 16667"/>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a:latin typeface="Calibri" panose="020F0502020204030204" pitchFamily="34" charset="0"/>
              </a:rPr>
              <a:t>Do you have authorization to work indefinitely for any employer in the U.S.?</a:t>
            </a:r>
          </a:p>
        </p:txBody>
      </p:sp>
      <p:sp>
        <p:nvSpPr>
          <p:cNvPr id="9" name="Rounded Rectangular Callout 8"/>
          <p:cNvSpPr/>
          <p:nvPr/>
        </p:nvSpPr>
        <p:spPr>
          <a:xfrm>
            <a:off x="4868749" y="1766016"/>
            <a:ext cx="4023493" cy="2852916"/>
          </a:xfrm>
          <a:prstGeom prst="wedgeRoundRectCallout">
            <a:avLst>
              <a:gd name="adj1" fmla="val -31783"/>
              <a:gd name="adj2" fmla="val 5572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latin typeface="Calibri" panose="020F0502020204030204" pitchFamily="34" charset="0"/>
              </a:rPr>
              <a:t>NO, but I have 12 months of work authorization after graduation and  can get an additional 24 months (36 months total) if you are an E-Verify company as part of my F-1 VISA</a:t>
            </a:r>
          </a:p>
        </p:txBody>
      </p:sp>
    </p:spTree>
    <p:extLst>
      <p:ext uri="{BB962C8B-B14F-4D97-AF65-F5344CB8AC3E}">
        <p14:creationId xmlns:p14="http://schemas.microsoft.com/office/powerpoint/2010/main" val="64195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3000"/>
                            </p:stCondLst>
                            <p:childTnLst>
                              <p:par>
                                <p:cTn id="9" presetID="6"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circle(in)">
                                      <p:cBhvr>
                                        <p:cTn id="1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64848"/>
            <a:ext cx="7886700" cy="1325563"/>
          </a:xfrm>
        </p:spPr>
        <p:txBody>
          <a:bodyPr>
            <a:normAutofit/>
          </a:bodyPr>
          <a:lstStyle/>
          <a:p>
            <a:pPr algn="ctr"/>
            <a:r>
              <a:rPr lang="en-US" sz="4000" b="1"/>
              <a:t>What if they ask</a:t>
            </a:r>
          </a:p>
        </p:txBody>
      </p:sp>
      <p:pic>
        <p:nvPicPr>
          <p:cNvPr id="19462" name="Picture 6" descr="http://images.clipartpanda.com/employer-clipart-CLIPART_OF_13165_SM.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68749" y="4840787"/>
            <a:ext cx="1573150" cy="1926920"/>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descr="http://www.cliparthut.com/clip-arts/33/blue-man-clip-art-33025.jpg"/>
          <p:cNvPicPr>
            <a:picLocks noChangeAspect="1" noChangeArrowheads="1"/>
          </p:cNvPicPr>
          <p:nvPr/>
        </p:nvPicPr>
        <p:blipFill>
          <a:blip r:embed="rId3"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00916" y="4918705"/>
            <a:ext cx="1771084" cy="1771084"/>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a:xfrm>
            <a:off x="260669" y="1819833"/>
            <a:ext cx="3441573" cy="2374848"/>
          </a:xfrm>
          <a:prstGeom prst="wedgeRoundRectCallout">
            <a:avLst>
              <a:gd name="adj1" fmla="val 39822"/>
              <a:gd name="adj2" fmla="val 77522"/>
              <a:gd name="adj3" fmla="val 16667"/>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a:latin typeface="Calibri" panose="020F0502020204030204" pitchFamily="34" charset="0"/>
              </a:rPr>
              <a:t>Will you, now, or at any time in the future, need sponsorship from the employer for a work permit, visa or visa petition?</a:t>
            </a:r>
          </a:p>
        </p:txBody>
      </p:sp>
      <p:sp>
        <p:nvSpPr>
          <p:cNvPr id="9" name="Rounded Rectangular Callout 8"/>
          <p:cNvSpPr/>
          <p:nvPr/>
        </p:nvSpPr>
        <p:spPr>
          <a:xfrm>
            <a:off x="4449821" y="1687398"/>
            <a:ext cx="4591796" cy="2710296"/>
          </a:xfrm>
          <a:prstGeom prst="wedgeRoundRectCallout">
            <a:avLst>
              <a:gd name="adj1" fmla="val -28096"/>
              <a:gd name="adj2" fmla="val 6425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a:latin typeface="Calibri" panose="020F0502020204030204" pitchFamily="34" charset="0"/>
              </a:rPr>
              <a:t>YES, however, I can work on co-op and will  have 12 months of work authorization after graduation and  can get an additional 24 months (36 months total) if you are an E-Verify company as part of my F-1 Student VISA without sponsorship </a:t>
            </a:r>
            <a:endParaRPr lang="en-US" sz="2400" b="1">
              <a:latin typeface="Calibri" panose="020F0502020204030204" pitchFamily="34" charset="0"/>
            </a:endParaRPr>
          </a:p>
        </p:txBody>
      </p:sp>
    </p:spTree>
    <p:extLst>
      <p:ext uri="{BB962C8B-B14F-4D97-AF65-F5344CB8AC3E}">
        <p14:creationId xmlns:p14="http://schemas.microsoft.com/office/powerpoint/2010/main" val="218313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3000"/>
                            </p:stCondLst>
                            <p:childTnLst>
                              <p:par>
                                <p:cTn id="9" presetID="6" presetClass="entr" presetSubtype="16" fill="hold" grpId="0"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circle(in)">
                                      <p:cBhvr>
                                        <p:cTn id="1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772166"/>
            <a:ext cx="7886700" cy="1325563"/>
          </a:xfrm>
        </p:spPr>
        <p:txBody>
          <a:bodyPr>
            <a:normAutofit/>
          </a:bodyPr>
          <a:lstStyle/>
          <a:p>
            <a:pPr algn="ctr" defTabSz="914400" fontAlgn="auto">
              <a:spcBef>
                <a:spcPts val="0"/>
              </a:spcBef>
              <a:spcAft>
                <a:spcPts val="0"/>
              </a:spcAft>
            </a:pPr>
            <a:r>
              <a:rPr lang="en-US" sz="4800" b="1">
                <a:latin typeface="Calibri"/>
              </a:rPr>
              <a:t>Speaking with Recruiters</a:t>
            </a:r>
          </a:p>
        </p:txBody>
      </p:sp>
      <p:sp>
        <p:nvSpPr>
          <p:cNvPr id="4" name="Rectangle 3"/>
          <p:cNvSpPr/>
          <p:nvPr/>
        </p:nvSpPr>
        <p:spPr>
          <a:xfrm>
            <a:off x="0" y="0"/>
            <a:ext cx="9143999" cy="68580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pic>
        <p:nvPicPr>
          <p:cNvPr id="8" name="Picture 7" descr="How Premium Business Cards Help Your Networking - Business ...">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18" y="1907462"/>
            <a:ext cx="7167892" cy="4359348"/>
          </a:xfrm>
          <a:prstGeom prst="rect">
            <a:avLst/>
          </a:prstGeom>
        </p:spPr>
      </p:pic>
    </p:spTree>
    <p:extLst>
      <p:ext uri="{BB962C8B-B14F-4D97-AF65-F5344CB8AC3E}">
        <p14:creationId xmlns:p14="http://schemas.microsoft.com/office/powerpoint/2010/main" val="2604125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3999" cy="68580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pic>
        <p:nvPicPr>
          <p:cNvPr id="4" name="Picture 4">
            <a:hlinkClick r:id="" action="ppaction://media"/>
            <a:extLst>
              <a:ext uri="{FF2B5EF4-FFF2-40B4-BE49-F238E27FC236}">
                <a16:creationId xmlns:a16="http://schemas.microsoft.com/office/drawing/2014/main" id="{638A8373-90FB-4A41-B3F1-96A4BBCFF351}"/>
              </a:ext>
            </a:extLst>
          </p:cNvPr>
          <p:cNvPicPr>
            <a:picLocks noGrp="1" noRot="1" noChangeAspect="1"/>
          </p:cNvPicPr>
          <p:nvPr>
            <p:ph idx="1"/>
            <a:videoFile r:link="rId1"/>
          </p:nvPr>
        </p:nvPicPr>
        <p:blipFill>
          <a:blip r:embed="rId4"/>
          <a:stretch>
            <a:fillRect/>
          </a:stretch>
        </p:blipFill>
        <p:spPr>
          <a:xfrm>
            <a:off x="119418" y="843828"/>
            <a:ext cx="8922222" cy="5936774"/>
          </a:xfrm>
          <a:prstGeom prst="rect">
            <a:avLst/>
          </a:prstGeom>
        </p:spPr>
      </p:pic>
    </p:spTree>
    <p:extLst>
      <p:ext uri="{BB962C8B-B14F-4D97-AF65-F5344CB8AC3E}">
        <p14:creationId xmlns:p14="http://schemas.microsoft.com/office/powerpoint/2010/main" val="41248132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a:t>Practice Your Positioning Statement</a:t>
            </a:r>
          </a:p>
        </p:txBody>
      </p:sp>
      <p:sp>
        <p:nvSpPr>
          <p:cNvPr id="4" name="Rectangle 3"/>
          <p:cNvSpPr/>
          <p:nvPr/>
        </p:nvSpPr>
        <p:spPr>
          <a:xfrm>
            <a:off x="0" y="0"/>
            <a:ext cx="9143999" cy="68580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sp>
        <p:nvSpPr>
          <p:cNvPr id="3" name="Rectangle 2"/>
          <p:cNvSpPr/>
          <p:nvPr/>
        </p:nvSpPr>
        <p:spPr>
          <a:xfrm>
            <a:off x="81864" y="2227691"/>
            <a:ext cx="6131525" cy="4118050"/>
          </a:xfrm>
          <a:prstGeom prst="rect">
            <a:avLst/>
          </a:prstGeom>
        </p:spPr>
        <p:txBody>
          <a:bodyPr wrap="square">
            <a:spAutoFit/>
          </a:bodyPr>
          <a:lstStyle/>
          <a:p>
            <a:pPr marL="342900" indent="-342900" defTabSz="914400" fontAlgn="auto">
              <a:spcBef>
                <a:spcPts val="0"/>
              </a:spcBef>
              <a:spcAft>
                <a:spcPts val="0"/>
              </a:spcAft>
              <a:buFont typeface="Wingdings" panose="05000000000000000000" pitchFamily="2" charset="2"/>
              <a:buChar char="§"/>
              <a:defRPr/>
            </a:pPr>
            <a:r>
              <a:rPr lang="en-US" sz="2400">
                <a:latin typeface="Calibri"/>
              </a:rPr>
              <a:t>Find a partner</a:t>
            </a:r>
          </a:p>
          <a:p>
            <a:pPr marL="342900" indent="-342900" defTabSz="914400" fontAlgn="auto">
              <a:spcBef>
                <a:spcPts val="0"/>
              </a:spcBef>
              <a:spcAft>
                <a:spcPts val="0"/>
              </a:spcAft>
              <a:buFont typeface="Wingdings" panose="05000000000000000000" pitchFamily="2" charset="2"/>
              <a:buChar char="§"/>
              <a:defRPr/>
            </a:pPr>
            <a:r>
              <a:rPr lang="en-US" sz="2400">
                <a:latin typeface="Calibri"/>
              </a:rPr>
              <a:t>Shake their hand </a:t>
            </a:r>
          </a:p>
          <a:p>
            <a:pPr marL="342900" indent="-342900" defTabSz="914400" fontAlgn="auto">
              <a:spcBef>
                <a:spcPts val="0"/>
              </a:spcBef>
              <a:spcAft>
                <a:spcPts val="0"/>
              </a:spcAft>
              <a:buFont typeface="Wingdings" panose="05000000000000000000" pitchFamily="2" charset="2"/>
              <a:buChar char="§"/>
              <a:defRPr/>
            </a:pPr>
            <a:r>
              <a:rPr lang="en-US" sz="2400">
                <a:latin typeface="Calibri"/>
              </a:rPr>
              <a:t>Deliver your statement to each other</a:t>
            </a:r>
          </a:p>
          <a:p>
            <a:pPr marL="342900" indent="-342900" defTabSz="914400" fontAlgn="auto">
              <a:spcBef>
                <a:spcPts val="0"/>
              </a:spcBef>
              <a:spcAft>
                <a:spcPts val="0"/>
              </a:spcAft>
              <a:buFont typeface="Wingdings" panose="05000000000000000000" pitchFamily="2" charset="2"/>
              <a:buChar char="§"/>
              <a:defRPr/>
            </a:pPr>
            <a:r>
              <a:rPr lang="en-US" sz="2400">
                <a:latin typeface="Calibri"/>
              </a:rPr>
              <a:t>What did your partner do well? What could your </a:t>
            </a:r>
          </a:p>
          <a:p>
            <a:pPr defTabSz="914400" fontAlgn="auto">
              <a:spcBef>
                <a:spcPts val="0"/>
              </a:spcBef>
              <a:spcAft>
                <a:spcPts val="0"/>
              </a:spcAft>
              <a:defRPr/>
            </a:pPr>
            <a:r>
              <a:rPr lang="en-US" sz="2400">
                <a:latin typeface="Calibri"/>
              </a:rPr>
              <a:t>      partner improve on?</a:t>
            </a:r>
          </a:p>
          <a:p>
            <a:pPr marL="342900" indent="-342900" defTabSz="914400" fontAlgn="auto">
              <a:spcBef>
                <a:spcPts val="0"/>
              </a:spcBef>
              <a:spcAft>
                <a:spcPts val="0"/>
              </a:spcAft>
              <a:buFont typeface="Wingdings" panose="05000000000000000000" pitchFamily="2" charset="2"/>
              <a:buChar char="§"/>
              <a:defRPr/>
            </a:pPr>
            <a:r>
              <a:rPr lang="en-US" sz="2400">
                <a:latin typeface="Calibri"/>
              </a:rPr>
              <a:t>Remember to practice your statement with your peers – and be sure to speak in a clear and moderate pace.</a:t>
            </a:r>
          </a:p>
          <a:p>
            <a:pPr marL="342900" indent="-342900" defTabSz="914400" fontAlgn="auto">
              <a:spcBef>
                <a:spcPts val="0"/>
              </a:spcBef>
              <a:spcAft>
                <a:spcPts val="0"/>
              </a:spcAft>
              <a:buFont typeface="Wingdings" panose="05000000000000000000" pitchFamily="2" charset="2"/>
              <a:buChar char="§"/>
              <a:defRPr/>
            </a:pPr>
            <a:r>
              <a:rPr lang="en-US" sz="2400">
                <a:latin typeface="Calibri"/>
              </a:rPr>
              <a:t>It should not be longer than </a:t>
            </a:r>
            <a:r>
              <a:rPr lang="en-US" sz="2400" b="1">
                <a:latin typeface="Calibri"/>
              </a:rPr>
              <a:t>60 seconds</a:t>
            </a:r>
            <a:r>
              <a:rPr lang="en-US" sz="2400">
                <a:latin typeface="Calibri"/>
              </a:rPr>
              <a:t> </a:t>
            </a:r>
          </a:p>
          <a:p>
            <a:pPr defTabSz="914400" fontAlgn="auto">
              <a:lnSpc>
                <a:spcPct val="90000"/>
              </a:lnSpc>
              <a:spcBef>
                <a:spcPts val="0"/>
              </a:spcBef>
              <a:spcAft>
                <a:spcPts val="0"/>
              </a:spcAft>
              <a:defRPr/>
            </a:pPr>
            <a:endParaRPr lang="en-US" sz="2400">
              <a:solidFill>
                <a:schemeClr val="bg1"/>
              </a:solidFill>
              <a:latin typeface="Calibri"/>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009" y="2533051"/>
            <a:ext cx="2133600" cy="32062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3437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701122"/>
            <a:ext cx="7886700" cy="1325563"/>
          </a:xfrm>
        </p:spPr>
        <p:txBody>
          <a:bodyPr>
            <a:normAutofit/>
          </a:bodyPr>
          <a:lstStyle/>
          <a:p>
            <a:pPr algn="ctr"/>
            <a:r>
              <a:rPr lang="en-US" b="1"/>
              <a:t>The Conversation</a:t>
            </a:r>
          </a:p>
        </p:txBody>
      </p:sp>
      <p:sp>
        <p:nvSpPr>
          <p:cNvPr id="3" name="TextBox 2"/>
          <p:cNvSpPr txBox="1"/>
          <p:nvPr/>
        </p:nvSpPr>
        <p:spPr>
          <a:xfrm>
            <a:off x="1971965" y="1989373"/>
            <a:ext cx="4800600" cy="568745"/>
          </a:xfrm>
          <a:prstGeom prst="rect">
            <a:avLst/>
          </a:prstGeom>
          <a:noFill/>
        </p:spPr>
        <p:txBody>
          <a:bodyPr wrap="square" rtlCol="0">
            <a:spAutoFit/>
          </a:bodyPr>
          <a:lstStyle/>
          <a:p>
            <a:pPr algn="ctr" defTabSz="914400" fontAlgn="auto">
              <a:lnSpc>
                <a:spcPct val="200000"/>
              </a:lnSpc>
              <a:spcBef>
                <a:spcPts val="0"/>
              </a:spcBef>
              <a:spcAft>
                <a:spcPts val="0"/>
              </a:spcAft>
            </a:pPr>
            <a:r>
              <a:rPr lang="en-US">
                <a:solidFill>
                  <a:prstClr val="black"/>
                </a:solidFill>
                <a:latin typeface="Calibri"/>
              </a:rPr>
              <a:t> </a:t>
            </a:r>
          </a:p>
        </p:txBody>
      </p:sp>
      <p:sp>
        <p:nvSpPr>
          <p:cNvPr id="4" name="Rectangle 3"/>
          <p:cNvSpPr/>
          <p:nvPr/>
        </p:nvSpPr>
        <p:spPr>
          <a:xfrm>
            <a:off x="0" y="0"/>
            <a:ext cx="9143999" cy="68580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sp>
        <p:nvSpPr>
          <p:cNvPr id="5" name="TextBox 4"/>
          <p:cNvSpPr txBox="1"/>
          <p:nvPr/>
        </p:nvSpPr>
        <p:spPr>
          <a:xfrm>
            <a:off x="273625" y="1989373"/>
            <a:ext cx="8596747" cy="4708981"/>
          </a:xfrm>
          <a:prstGeom prst="rect">
            <a:avLst/>
          </a:prstGeom>
          <a:noFill/>
        </p:spPr>
        <p:txBody>
          <a:bodyPr wrap="square" rtlCol="0">
            <a:spAutoFit/>
          </a:bodyPr>
          <a:lstStyle/>
          <a:p>
            <a:pPr marL="342900" indent="-342900" defTabSz="914400" fontAlgn="auto">
              <a:spcBef>
                <a:spcPts val="0"/>
              </a:spcBef>
              <a:spcAft>
                <a:spcPts val="0"/>
              </a:spcAft>
              <a:buFont typeface="Arial" panose="020B0604020202020204" pitchFamily="34" charset="0"/>
              <a:buChar char="•"/>
              <a:defRPr/>
            </a:pPr>
            <a:r>
              <a:rPr lang="en-US" sz="2000">
                <a:latin typeface="Calibri"/>
              </a:rPr>
              <a:t>Ask companies and organizations which skills and key words you should be using</a:t>
            </a:r>
          </a:p>
          <a:p>
            <a:pPr marL="342900" indent="-342900" defTabSz="914400" fontAlgn="auto">
              <a:spcBef>
                <a:spcPts val="0"/>
              </a:spcBef>
              <a:spcAft>
                <a:spcPts val="0"/>
              </a:spcAft>
              <a:buFont typeface="Arial" panose="020B0604020202020204" pitchFamily="34" charset="0"/>
              <a:buChar char="•"/>
              <a:defRPr/>
            </a:pPr>
            <a:endParaRPr lang="en-US" sz="2000">
              <a:latin typeface="Calibri"/>
            </a:endParaRPr>
          </a:p>
          <a:p>
            <a:pPr marL="342900" indent="-342900" defTabSz="914400" fontAlgn="auto">
              <a:spcBef>
                <a:spcPts val="0"/>
              </a:spcBef>
              <a:spcAft>
                <a:spcPts val="0"/>
              </a:spcAft>
              <a:buFont typeface="Arial" panose="020B0604020202020204" pitchFamily="34" charset="0"/>
              <a:buChar char="•"/>
              <a:defRPr/>
            </a:pPr>
            <a:r>
              <a:rPr lang="en-US" sz="2000">
                <a:latin typeface="Calibri"/>
              </a:rPr>
              <a:t>Ask the companies you talk to for guidance on how to best be proactive so that it culminates in an interview.  </a:t>
            </a:r>
          </a:p>
          <a:p>
            <a:pPr marL="342900" indent="-342900" defTabSz="914400" fontAlgn="auto">
              <a:spcBef>
                <a:spcPts val="0"/>
              </a:spcBef>
              <a:spcAft>
                <a:spcPts val="0"/>
              </a:spcAft>
              <a:buFont typeface="Arial" panose="020B0604020202020204" pitchFamily="34" charset="0"/>
              <a:buChar char="•"/>
            </a:pPr>
            <a:endParaRPr lang="en-US" sz="2000">
              <a:latin typeface="Calibri"/>
            </a:endParaRPr>
          </a:p>
          <a:p>
            <a:pPr marL="342900" indent="-342900" defTabSz="914400" fontAlgn="auto">
              <a:spcBef>
                <a:spcPts val="0"/>
              </a:spcBef>
              <a:spcAft>
                <a:spcPts val="0"/>
              </a:spcAft>
              <a:buFont typeface="Arial" panose="020B0604020202020204" pitchFamily="34" charset="0"/>
              <a:buChar char="•"/>
              <a:defRPr/>
            </a:pPr>
            <a:r>
              <a:rPr lang="en-US" sz="2000">
                <a:latin typeface="Calibri"/>
              </a:rPr>
              <a:t>Get a sense of their timeline for the process. </a:t>
            </a:r>
          </a:p>
          <a:p>
            <a:pPr marL="342900" indent="-342900" defTabSz="914400" fontAlgn="auto">
              <a:spcBef>
                <a:spcPts val="0"/>
              </a:spcBef>
              <a:spcAft>
                <a:spcPts val="0"/>
              </a:spcAft>
              <a:buFont typeface="Arial" panose="020B0604020202020204" pitchFamily="34" charset="0"/>
              <a:buChar char="•"/>
              <a:defRPr/>
            </a:pPr>
            <a:endParaRPr lang="en-US" sz="2000">
              <a:latin typeface="Calibri"/>
            </a:endParaRPr>
          </a:p>
          <a:p>
            <a:pPr marL="342900" indent="-342900" defTabSz="914400" fontAlgn="auto">
              <a:spcBef>
                <a:spcPts val="0"/>
              </a:spcBef>
              <a:spcAft>
                <a:spcPts val="0"/>
              </a:spcAft>
              <a:buFont typeface="Arial" panose="020B0604020202020204" pitchFamily="34" charset="0"/>
              <a:buChar char="•"/>
              <a:defRPr/>
            </a:pPr>
            <a:r>
              <a:rPr lang="en-US" sz="2000">
                <a:latin typeface="Calibri"/>
              </a:rPr>
              <a:t>Ask if your background looks like it might be a fit for the position. </a:t>
            </a:r>
          </a:p>
          <a:p>
            <a:pPr marL="342900" indent="-342900" defTabSz="914400" fontAlgn="auto">
              <a:spcBef>
                <a:spcPts val="0"/>
              </a:spcBef>
              <a:spcAft>
                <a:spcPts val="0"/>
              </a:spcAft>
              <a:buFont typeface="Arial" panose="020B0604020202020204" pitchFamily="34" charset="0"/>
              <a:buChar char="•"/>
              <a:defRPr/>
            </a:pPr>
            <a:endParaRPr lang="en-US" sz="2000">
              <a:latin typeface="Calibri"/>
            </a:endParaRPr>
          </a:p>
          <a:p>
            <a:pPr marL="342900" indent="-342900" defTabSz="914400" fontAlgn="auto">
              <a:spcBef>
                <a:spcPts val="0"/>
              </a:spcBef>
              <a:spcAft>
                <a:spcPts val="0"/>
              </a:spcAft>
              <a:buFont typeface="Arial" panose="020B0604020202020204" pitchFamily="34" charset="0"/>
              <a:buChar char="•"/>
              <a:defRPr/>
            </a:pPr>
            <a:r>
              <a:rPr lang="en-US" sz="2000">
                <a:latin typeface="Calibri"/>
              </a:rPr>
              <a:t>Ask about other positions in the pipeline if they know that info</a:t>
            </a:r>
          </a:p>
          <a:p>
            <a:pPr marL="342900" indent="-342900" defTabSz="914400" fontAlgn="auto">
              <a:spcBef>
                <a:spcPts val="0"/>
              </a:spcBef>
              <a:spcAft>
                <a:spcPts val="0"/>
              </a:spcAft>
              <a:buFont typeface="Arial" panose="020B0604020202020204" pitchFamily="34" charset="0"/>
              <a:buChar char="•"/>
              <a:defRPr/>
            </a:pPr>
            <a:endParaRPr lang="en-US" sz="2000">
              <a:latin typeface="Calibri"/>
            </a:endParaRPr>
          </a:p>
          <a:p>
            <a:pPr marL="342900" indent="-342900" defTabSz="914400" fontAlgn="auto">
              <a:spcBef>
                <a:spcPts val="0"/>
              </a:spcBef>
              <a:spcAft>
                <a:spcPts val="0"/>
              </a:spcAft>
              <a:buFont typeface="Arial" panose="020B0604020202020204" pitchFamily="34" charset="0"/>
              <a:buChar char="•"/>
              <a:defRPr/>
            </a:pPr>
            <a:r>
              <a:rPr lang="en-US" sz="2000">
                <a:latin typeface="Calibri"/>
              </a:rPr>
              <a:t>What you could do now to stand out more if you’re not yet a senior and applying for a specific position. </a:t>
            </a:r>
          </a:p>
          <a:p>
            <a:pPr defTabSz="914400" fontAlgn="auto">
              <a:spcBef>
                <a:spcPts val="0"/>
              </a:spcBef>
              <a:spcAft>
                <a:spcPts val="0"/>
              </a:spcAft>
            </a:pPr>
            <a:endParaRPr lang="en-US" sz="2000">
              <a:latin typeface="Calibri"/>
            </a:endParaRPr>
          </a:p>
        </p:txBody>
      </p:sp>
    </p:spTree>
    <p:extLst>
      <p:ext uri="{BB962C8B-B14F-4D97-AF65-F5344CB8AC3E}">
        <p14:creationId xmlns:p14="http://schemas.microsoft.com/office/powerpoint/2010/main" val="16596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1000"/>
                                        <p:tgtEl>
                                          <p:spTgt spid="5">
                                            <p:txEl>
                                              <p:pRg st="2" end="2"/>
                                            </p:txEl>
                                          </p:spTgt>
                                        </p:tgtEl>
                                      </p:cBhvr>
                                    </p:animEffect>
                                    <p:anim calcmode="lin" valueType="num">
                                      <p:cBhvr>
                                        <p:cTn id="14"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1000"/>
                                        <p:tgtEl>
                                          <p:spTgt spid="5">
                                            <p:txEl>
                                              <p:pRg st="4" end="4"/>
                                            </p:txEl>
                                          </p:spTgt>
                                        </p:tgtEl>
                                      </p:cBhvr>
                                    </p:animEffect>
                                    <p:anim calcmode="lin" valueType="num">
                                      <p:cBhvr>
                                        <p:cTn id="21"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1000"/>
                                        <p:tgtEl>
                                          <p:spTgt spid="5">
                                            <p:txEl>
                                              <p:pRg st="6" end="6"/>
                                            </p:txEl>
                                          </p:spTgt>
                                        </p:tgtEl>
                                      </p:cBhvr>
                                    </p:animEffect>
                                    <p:anim calcmode="lin" valueType="num">
                                      <p:cBhvr>
                                        <p:cTn id="28"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fade">
                                      <p:cBhvr>
                                        <p:cTn id="34" dur="1000"/>
                                        <p:tgtEl>
                                          <p:spTgt spid="5">
                                            <p:txEl>
                                              <p:pRg st="8" end="8"/>
                                            </p:txEl>
                                          </p:spTgt>
                                        </p:tgtEl>
                                      </p:cBhvr>
                                    </p:animEffect>
                                    <p:anim calcmode="lin" valueType="num">
                                      <p:cBhvr>
                                        <p:cTn id="35"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fade">
                                      <p:cBhvr>
                                        <p:cTn id="41" dur="1000"/>
                                        <p:tgtEl>
                                          <p:spTgt spid="5">
                                            <p:txEl>
                                              <p:pRg st="10" end="10"/>
                                            </p:txEl>
                                          </p:spTgt>
                                        </p:tgtEl>
                                      </p:cBhvr>
                                    </p:animEffect>
                                    <p:anim calcmode="lin" valueType="num">
                                      <p:cBhvr>
                                        <p:cTn id="42"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0216" y="883665"/>
            <a:ext cx="6670623" cy="769441"/>
          </a:xfrm>
          <a:prstGeom prst="rect">
            <a:avLst/>
          </a:prstGeom>
          <a:noFill/>
        </p:spPr>
        <p:txBody>
          <a:bodyPr wrap="square" rtlCol="0">
            <a:spAutoFit/>
          </a:bodyPr>
          <a:lstStyle/>
          <a:p>
            <a:r>
              <a:rPr lang="en-US" sz="4400" b="1"/>
              <a:t>Benefits of Networking?</a:t>
            </a:r>
          </a:p>
        </p:txBody>
      </p:sp>
      <p:sp>
        <p:nvSpPr>
          <p:cNvPr id="3" name="TextBox 2"/>
          <p:cNvSpPr txBox="1"/>
          <p:nvPr/>
        </p:nvSpPr>
        <p:spPr>
          <a:xfrm>
            <a:off x="707366" y="1902714"/>
            <a:ext cx="7720218" cy="3847207"/>
          </a:xfrm>
          <a:prstGeom prst="rect">
            <a:avLst/>
          </a:prstGeom>
          <a:noFill/>
        </p:spPr>
        <p:txBody>
          <a:bodyPr wrap="square" rtlCol="0">
            <a:spAutoFit/>
          </a:bodyPr>
          <a:lstStyle/>
          <a:p>
            <a:pPr marL="285750" indent="-285750">
              <a:spcBef>
                <a:spcPts val="1200"/>
              </a:spcBef>
              <a:spcAft>
                <a:spcPts val="1200"/>
              </a:spcAft>
              <a:buFont typeface="Arial" panose="020B0604020202020204" pitchFamily="34" charset="0"/>
              <a:buChar char="•"/>
            </a:pPr>
            <a:r>
              <a:rPr lang="en-US" sz="2400"/>
              <a:t>Raises </a:t>
            </a:r>
            <a:r>
              <a:rPr lang="en-US" sz="2400">
                <a:solidFill>
                  <a:srgbClr val="FF0000"/>
                </a:solidFill>
              </a:rPr>
              <a:t>awareness</a:t>
            </a:r>
            <a:r>
              <a:rPr lang="en-US" sz="2400"/>
              <a:t> about you</a:t>
            </a:r>
          </a:p>
          <a:p>
            <a:pPr marL="285750" indent="-285750">
              <a:spcBef>
                <a:spcPts val="1200"/>
              </a:spcBef>
              <a:spcAft>
                <a:spcPts val="1200"/>
              </a:spcAft>
              <a:buFont typeface="Arial" panose="020B0604020202020204" pitchFamily="34" charset="0"/>
              <a:buChar char="•"/>
            </a:pPr>
            <a:r>
              <a:rPr lang="en-US" sz="2400">
                <a:solidFill>
                  <a:srgbClr val="FF0000"/>
                </a:solidFill>
              </a:rPr>
              <a:t>Learn</a:t>
            </a:r>
            <a:r>
              <a:rPr lang="en-US" sz="2400"/>
              <a:t> how things work in other businesses or fields</a:t>
            </a:r>
          </a:p>
          <a:p>
            <a:pPr marL="285750" indent="-285750">
              <a:spcBef>
                <a:spcPts val="1200"/>
              </a:spcBef>
              <a:spcAft>
                <a:spcPts val="1200"/>
              </a:spcAft>
              <a:buFont typeface="Arial" panose="020B0604020202020204" pitchFamily="34" charset="0"/>
              <a:buChar char="•"/>
            </a:pPr>
            <a:r>
              <a:rPr lang="en-US" sz="2400"/>
              <a:t>Learn industry </a:t>
            </a:r>
            <a:r>
              <a:rPr lang="en-US" sz="2400">
                <a:solidFill>
                  <a:srgbClr val="FF0000"/>
                </a:solidFill>
              </a:rPr>
              <a:t>best practices </a:t>
            </a:r>
            <a:r>
              <a:rPr lang="en-US" sz="2400"/>
              <a:t>and </a:t>
            </a:r>
            <a:r>
              <a:rPr lang="en-US" sz="2400">
                <a:solidFill>
                  <a:srgbClr val="FF0000"/>
                </a:solidFill>
              </a:rPr>
              <a:t>business trends</a:t>
            </a:r>
          </a:p>
          <a:p>
            <a:pPr marL="285750" indent="-285750">
              <a:spcBef>
                <a:spcPts val="1200"/>
              </a:spcBef>
              <a:spcAft>
                <a:spcPts val="1200"/>
              </a:spcAft>
              <a:buFont typeface="Arial" panose="020B0604020202020204" pitchFamily="34" charset="0"/>
              <a:buChar char="•"/>
            </a:pPr>
            <a:r>
              <a:rPr lang="en-US" sz="2400"/>
              <a:t>Builds strong </a:t>
            </a:r>
            <a:r>
              <a:rPr lang="en-US" sz="2400">
                <a:solidFill>
                  <a:srgbClr val="FF0000"/>
                </a:solidFill>
              </a:rPr>
              <a:t>relationships</a:t>
            </a:r>
            <a:r>
              <a:rPr lang="en-US" sz="2400"/>
              <a:t> and rapport </a:t>
            </a:r>
          </a:p>
          <a:p>
            <a:pPr marL="285750" indent="-285750">
              <a:spcBef>
                <a:spcPts val="1200"/>
              </a:spcBef>
              <a:spcAft>
                <a:spcPts val="1200"/>
              </a:spcAft>
              <a:buFont typeface="Arial" panose="020B0604020202020204" pitchFamily="34" charset="0"/>
              <a:buChar char="•"/>
            </a:pPr>
            <a:r>
              <a:rPr lang="en-US" sz="2400"/>
              <a:t>Develops </a:t>
            </a:r>
            <a:r>
              <a:rPr lang="en-US" sz="2400">
                <a:solidFill>
                  <a:srgbClr val="FF0000"/>
                </a:solidFill>
              </a:rPr>
              <a:t>partnerships</a:t>
            </a:r>
            <a:r>
              <a:rPr lang="en-US" sz="2400"/>
              <a:t> which can lead to referrals</a:t>
            </a:r>
          </a:p>
          <a:p>
            <a:pPr marL="285750" indent="-285750">
              <a:spcBef>
                <a:spcPts val="1200"/>
              </a:spcBef>
              <a:spcAft>
                <a:spcPts val="1200"/>
              </a:spcAft>
              <a:buFont typeface="Arial" panose="020B0604020202020204" pitchFamily="34" charset="0"/>
              <a:buChar char="•"/>
            </a:pPr>
            <a:r>
              <a:rPr lang="en-US" sz="2400"/>
              <a:t>Aids in becoming more </a:t>
            </a:r>
            <a:r>
              <a:rPr lang="en-US" sz="2400">
                <a:solidFill>
                  <a:srgbClr val="FF0000"/>
                </a:solidFill>
              </a:rPr>
              <a:t>influential</a:t>
            </a:r>
            <a:r>
              <a:rPr lang="en-US" sz="2400"/>
              <a:t> in your industry</a:t>
            </a:r>
          </a:p>
        </p:txBody>
      </p:sp>
    </p:spTree>
    <p:extLst>
      <p:ext uri="{BB962C8B-B14F-4D97-AF65-F5344CB8AC3E}">
        <p14:creationId xmlns:p14="http://schemas.microsoft.com/office/powerpoint/2010/main" val="3729950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43" y="498474"/>
            <a:ext cx="7886700" cy="1325563"/>
          </a:xfrm>
        </p:spPr>
        <p:txBody>
          <a:bodyPr>
            <a:normAutofit/>
          </a:bodyPr>
          <a:lstStyle/>
          <a:p>
            <a:pPr algn="ctr"/>
            <a:r>
              <a:rPr lang="en-US" b="1"/>
              <a:t>Tips</a:t>
            </a:r>
          </a:p>
        </p:txBody>
      </p:sp>
      <p:sp>
        <p:nvSpPr>
          <p:cNvPr id="4" name="Rectangle 3"/>
          <p:cNvSpPr/>
          <p:nvPr/>
        </p:nvSpPr>
        <p:spPr>
          <a:xfrm>
            <a:off x="0" y="0"/>
            <a:ext cx="9143999" cy="68580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sp>
        <p:nvSpPr>
          <p:cNvPr id="5" name="TextBox 4"/>
          <p:cNvSpPr txBox="1"/>
          <p:nvPr/>
        </p:nvSpPr>
        <p:spPr>
          <a:xfrm>
            <a:off x="153171" y="1527475"/>
            <a:ext cx="8776643" cy="4697183"/>
          </a:xfrm>
          <a:prstGeom prst="rect">
            <a:avLst/>
          </a:prstGeom>
          <a:noFill/>
        </p:spPr>
        <p:txBody>
          <a:bodyPr wrap="square" rtlCol="0" anchor="t">
            <a:spAutoFit/>
          </a:bodyPr>
          <a:lstStyle/>
          <a:p>
            <a:pPr marL="342900" indent="-342900">
              <a:buFont typeface="Arial" panose="020B0604020202020204" pitchFamily="34" charset="0"/>
              <a:buChar char="•"/>
              <a:defRPr/>
            </a:pPr>
            <a:r>
              <a:rPr lang="en-US" sz="2400">
                <a:latin typeface="Calibri"/>
              </a:rPr>
              <a:t>Get information about next steps and how they suggest you follow-up. </a:t>
            </a:r>
          </a:p>
          <a:p>
            <a:pPr marL="342900" indent="-342900">
              <a:buFont typeface="Arial" panose="020B0604020202020204" pitchFamily="34" charset="0"/>
              <a:buChar char="•"/>
              <a:defRPr/>
            </a:pPr>
            <a:r>
              <a:rPr lang="en-US" sz="2400">
                <a:latin typeface="Calibri"/>
              </a:rPr>
              <a:t>We understand this is a new experience; be prepared for the pace- transactional, fast-paced! </a:t>
            </a:r>
            <a:endParaRPr lang="en-US" sz="2400">
              <a:latin typeface="Calibri"/>
              <a:cs typeface="Calibri"/>
            </a:endParaRPr>
          </a:p>
          <a:p>
            <a:pPr marL="342900" indent="-342900">
              <a:buFont typeface="Arial" panose="020B0604020202020204" pitchFamily="34" charset="0"/>
              <a:buChar char="•"/>
              <a:defRPr/>
            </a:pPr>
            <a:r>
              <a:rPr lang="en-US" sz="2400">
                <a:latin typeface="Calibri"/>
              </a:rPr>
              <a:t>Remember to show them your research in your pitch. </a:t>
            </a:r>
            <a:endParaRPr lang="en-US" sz="2400">
              <a:latin typeface="Calibri"/>
              <a:cs typeface="Calibri"/>
            </a:endParaRPr>
          </a:p>
          <a:p>
            <a:pPr marL="342900" indent="-342900" defTabSz="914400" fontAlgn="auto">
              <a:spcBef>
                <a:spcPts val="0"/>
              </a:spcBef>
              <a:spcAft>
                <a:spcPts val="0"/>
              </a:spcAft>
              <a:buFont typeface="Arial" panose="020B0604020202020204" pitchFamily="34" charset="0"/>
              <a:buChar char="•"/>
            </a:pPr>
            <a:r>
              <a:rPr lang="en-US" sz="2400">
                <a:latin typeface="Calibri"/>
              </a:rPr>
              <a:t>No food, no coffee/drinks</a:t>
            </a:r>
            <a:endParaRPr lang="en-US" sz="2400">
              <a:latin typeface="Calibri"/>
              <a:cs typeface="Calibri"/>
            </a:endParaRPr>
          </a:p>
          <a:p>
            <a:pPr marL="342900" indent="-342900">
              <a:buFont typeface="Arial" panose="020B0604020202020204" pitchFamily="34" charset="0"/>
              <a:buChar char="•"/>
            </a:pPr>
            <a:r>
              <a:rPr lang="en-US" sz="2400">
                <a:latin typeface="Calibri"/>
                <a:cs typeface="Calibri"/>
              </a:rPr>
              <a:t>Utilize the student break room for your coats and umbrellas </a:t>
            </a:r>
          </a:p>
          <a:p>
            <a:pPr marL="800100" lvl="1" indent="-342900">
              <a:buFont typeface="Arial" panose="020B0604020202020204" pitchFamily="34" charset="0"/>
              <a:buChar char="•"/>
            </a:pPr>
            <a:r>
              <a:rPr lang="en-US" sz="2400">
                <a:latin typeface="Calibri"/>
                <a:cs typeface="Calibri"/>
              </a:rPr>
              <a:t>NO backpacks allowed </a:t>
            </a:r>
          </a:p>
          <a:p>
            <a:pPr marL="285750" indent="-285750">
              <a:lnSpc>
                <a:spcPct val="90000"/>
              </a:lnSpc>
              <a:spcBef>
                <a:spcPts val="1000"/>
              </a:spcBef>
              <a:buFont typeface="Arial" panose="020B0604020202020204" pitchFamily="34" charset="0"/>
              <a:buChar char="•"/>
            </a:pPr>
            <a:r>
              <a:rPr lang="en-US" sz="2400">
                <a:ea typeface="+mn-lt"/>
                <a:cs typeface="+mn-lt"/>
              </a:rPr>
              <a:t>Employers offer free gifts - SWAG</a:t>
            </a:r>
          </a:p>
          <a:p>
            <a:pPr marL="742950" lvl="1" indent="-285750">
              <a:lnSpc>
                <a:spcPct val="90000"/>
              </a:lnSpc>
              <a:spcBef>
                <a:spcPts val="500"/>
              </a:spcBef>
              <a:buFont typeface="Arial" panose="020B0604020202020204" pitchFamily="34" charset="0"/>
              <a:buChar char="•"/>
            </a:pPr>
            <a:r>
              <a:rPr lang="en-US" sz="2400">
                <a:ea typeface="+mn-lt"/>
                <a:cs typeface="+mn-lt"/>
              </a:rPr>
              <a:t>You can take one but only one … professional behavior at </a:t>
            </a:r>
            <a:r>
              <a:rPr lang="en-US" sz="2400" u="sng">
                <a:ea typeface="+mn-lt"/>
                <a:cs typeface="+mn-lt"/>
              </a:rPr>
              <a:t>all</a:t>
            </a:r>
            <a:r>
              <a:rPr lang="en-US" sz="2400">
                <a:ea typeface="+mn-lt"/>
                <a:cs typeface="+mn-lt"/>
              </a:rPr>
              <a:t> times</a:t>
            </a:r>
          </a:p>
          <a:p>
            <a:pPr marL="285750" indent="-285750">
              <a:lnSpc>
                <a:spcPct val="90000"/>
              </a:lnSpc>
              <a:spcBef>
                <a:spcPts val="1000"/>
              </a:spcBef>
              <a:buFont typeface="Arial" panose="020B0604020202020204" pitchFamily="34" charset="0"/>
              <a:buChar char="•"/>
            </a:pPr>
            <a:r>
              <a:rPr lang="en-US" sz="2400">
                <a:ea typeface="+mn-lt"/>
                <a:cs typeface="+mn-lt"/>
              </a:rPr>
              <a:t>Walk around alone, not with a friend. </a:t>
            </a:r>
            <a:endParaRPr lang="en-US">
              <a:latin typeface="Calibri"/>
              <a:cs typeface="Calibri"/>
            </a:endParaRPr>
          </a:p>
        </p:txBody>
      </p:sp>
    </p:spTree>
    <p:extLst>
      <p:ext uri="{BB962C8B-B14F-4D97-AF65-F5344CB8AC3E}">
        <p14:creationId xmlns:p14="http://schemas.microsoft.com/office/powerpoint/2010/main" val="105182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1000"/>
                                        <p:tgtEl>
                                          <p:spTgt spid="5">
                                            <p:txEl>
                                              <p:pRg st="4" end="4"/>
                                            </p:txEl>
                                          </p:spTgt>
                                        </p:tgtEl>
                                      </p:cBhvr>
                                    </p:animEffect>
                                    <p:anim calcmode="lin" valueType="num">
                                      <p:cBhvr>
                                        <p:cTn id="3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fade">
                                      <p:cBhvr>
                                        <p:cTn id="42" dur="1000"/>
                                        <p:tgtEl>
                                          <p:spTgt spid="5">
                                            <p:txEl>
                                              <p:pRg st="5" end="5"/>
                                            </p:txEl>
                                          </p:spTgt>
                                        </p:tgtEl>
                                      </p:cBhvr>
                                    </p:animEffect>
                                    <p:anim calcmode="lin" valueType="num">
                                      <p:cBhvr>
                                        <p:cTn id="43"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animEffect transition="in" filter="fade">
                                      <p:cBhvr>
                                        <p:cTn id="49" dur="1000"/>
                                        <p:tgtEl>
                                          <p:spTgt spid="5">
                                            <p:txEl>
                                              <p:pRg st="6" end="6"/>
                                            </p:txEl>
                                          </p:spTgt>
                                        </p:tgtEl>
                                      </p:cBhvr>
                                    </p:animEffect>
                                    <p:anim calcmode="lin" valueType="num">
                                      <p:cBhvr>
                                        <p:cTn id="5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
                                            <p:txEl>
                                              <p:pRg st="7" end="7"/>
                                            </p:txEl>
                                          </p:spTgt>
                                        </p:tgtEl>
                                        <p:attrNameLst>
                                          <p:attrName>style.visibility</p:attrName>
                                        </p:attrNameLst>
                                      </p:cBhvr>
                                      <p:to>
                                        <p:strVal val="visible"/>
                                      </p:to>
                                    </p:set>
                                    <p:animEffect transition="in" filter="fade">
                                      <p:cBhvr>
                                        <p:cTn id="56" dur="1000"/>
                                        <p:tgtEl>
                                          <p:spTgt spid="5">
                                            <p:txEl>
                                              <p:pRg st="7" end="7"/>
                                            </p:txEl>
                                          </p:spTgt>
                                        </p:tgtEl>
                                      </p:cBhvr>
                                    </p:animEffect>
                                    <p:anim calcmode="lin" valueType="num">
                                      <p:cBhvr>
                                        <p:cTn id="57"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5">
                                            <p:txEl>
                                              <p:pRg st="8" end="8"/>
                                            </p:txEl>
                                          </p:spTgt>
                                        </p:tgtEl>
                                        <p:attrNameLst>
                                          <p:attrName>style.visibility</p:attrName>
                                        </p:attrNameLst>
                                      </p:cBhvr>
                                      <p:to>
                                        <p:strVal val="visible"/>
                                      </p:to>
                                    </p:set>
                                    <p:animEffect transition="in" filter="fade">
                                      <p:cBhvr>
                                        <p:cTn id="63" dur="1000"/>
                                        <p:tgtEl>
                                          <p:spTgt spid="5">
                                            <p:txEl>
                                              <p:pRg st="8" end="8"/>
                                            </p:txEl>
                                          </p:spTgt>
                                        </p:tgtEl>
                                      </p:cBhvr>
                                    </p:animEffect>
                                    <p:anim calcmode="lin" valueType="num">
                                      <p:cBhvr>
                                        <p:cTn id="64"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a:t>Follow Up &amp; Follow Through!</a:t>
            </a:r>
          </a:p>
        </p:txBody>
      </p:sp>
      <p:sp>
        <p:nvSpPr>
          <p:cNvPr id="3" name="Content Placeholder 2"/>
          <p:cNvSpPr>
            <a:spLocks noGrp="1"/>
          </p:cNvSpPr>
          <p:nvPr>
            <p:ph idx="1"/>
          </p:nvPr>
        </p:nvSpPr>
        <p:spPr/>
        <p:txBody>
          <a:bodyPr>
            <a:normAutofit/>
          </a:bodyPr>
          <a:lstStyle/>
          <a:p>
            <a:pPr marL="0" indent="0">
              <a:buNone/>
              <a:defRPr/>
            </a:pPr>
            <a:r>
              <a:rPr lang="en-US" sz="2800" b="1"/>
              <a:t>After the Fair:</a:t>
            </a:r>
            <a:br>
              <a:rPr lang="en-US" sz="2800" b="1"/>
            </a:br>
            <a:endParaRPr lang="en-US" sz="2800" b="1"/>
          </a:p>
          <a:p>
            <a:pPr>
              <a:defRPr/>
            </a:pPr>
            <a:r>
              <a:rPr lang="en-US" sz="2800"/>
              <a:t>Within 24 hours, </a:t>
            </a:r>
            <a:r>
              <a:rPr lang="en-US" sz="2800" b="1"/>
              <a:t>write a thank you note (email)</a:t>
            </a:r>
          </a:p>
          <a:p>
            <a:pPr marL="1006475" lvl="2" indent="-457200">
              <a:defRPr/>
            </a:pPr>
            <a:r>
              <a:rPr lang="en-US" sz="2600"/>
              <a:t>Did you follow through on employers’ suggestions?</a:t>
            </a:r>
          </a:p>
          <a:p>
            <a:pPr marL="1006475" lvl="2" indent="-457200">
              <a:defRPr/>
            </a:pPr>
            <a:r>
              <a:rPr lang="en-US" sz="2600"/>
              <a:t>This is an opportunity to add, enrich, reinforce  your interest and qualifications!</a:t>
            </a:r>
            <a:r>
              <a:rPr lang="en-US"/>
              <a:t>  </a:t>
            </a:r>
          </a:p>
        </p:txBody>
      </p:sp>
      <p:sp>
        <p:nvSpPr>
          <p:cNvPr id="4" name="Rectangle 3"/>
          <p:cNvSpPr/>
          <p:nvPr/>
        </p:nvSpPr>
        <p:spPr>
          <a:xfrm>
            <a:off x="0" y="0"/>
            <a:ext cx="9143999" cy="68580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spTree>
    <p:extLst>
      <p:ext uri="{BB962C8B-B14F-4D97-AF65-F5344CB8AC3E}">
        <p14:creationId xmlns:p14="http://schemas.microsoft.com/office/powerpoint/2010/main" val="3700125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A7756-547B-4638-8B98-27673BB66F18}"/>
              </a:ext>
            </a:extLst>
          </p:cNvPr>
          <p:cNvSpPr>
            <a:spLocks noGrp="1"/>
          </p:cNvSpPr>
          <p:nvPr>
            <p:ph type="title"/>
          </p:nvPr>
        </p:nvSpPr>
        <p:spPr/>
        <p:txBody>
          <a:bodyPr/>
          <a:lstStyle/>
          <a:p>
            <a:r>
              <a:rPr lang="en-US" b="1"/>
              <a:t>Tips for 1st Semester Students</a:t>
            </a:r>
          </a:p>
        </p:txBody>
      </p:sp>
      <p:sp>
        <p:nvSpPr>
          <p:cNvPr id="3" name="Content Placeholder 2">
            <a:extLst>
              <a:ext uri="{FF2B5EF4-FFF2-40B4-BE49-F238E27FC236}">
                <a16:creationId xmlns:a16="http://schemas.microsoft.com/office/drawing/2014/main" id="{789221D3-9A58-4FF0-80E3-C5A9345DCE6E}"/>
              </a:ext>
            </a:extLst>
          </p:cNvPr>
          <p:cNvSpPr>
            <a:spLocks noGrp="1"/>
          </p:cNvSpPr>
          <p:nvPr>
            <p:ph idx="1"/>
          </p:nvPr>
        </p:nvSpPr>
        <p:spPr/>
        <p:txBody>
          <a:bodyPr vert="horz" lIns="91440" tIns="45720" rIns="91440" bIns="45720" rtlCol="0" anchor="t">
            <a:normAutofit/>
          </a:bodyPr>
          <a:lstStyle/>
          <a:p>
            <a:r>
              <a:rPr lang="en-US"/>
              <a:t>Familiarize yourself with companies who attend</a:t>
            </a:r>
          </a:p>
          <a:p>
            <a:r>
              <a:rPr lang="en-US"/>
              <a:t>Review job descriptions to create goals matching the skills they seek</a:t>
            </a:r>
          </a:p>
          <a:p>
            <a:r>
              <a:rPr lang="en-US"/>
              <a:t>Boost your confidence by crafting stories on projects and experiences you've done </a:t>
            </a:r>
          </a:p>
        </p:txBody>
      </p:sp>
    </p:spTree>
    <p:extLst>
      <p:ext uri="{BB962C8B-B14F-4D97-AF65-F5344CB8AC3E}">
        <p14:creationId xmlns:p14="http://schemas.microsoft.com/office/powerpoint/2010/main" val="3254332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http://www.shsu.edu/dotAsset/6b594e4b-98f0-43d4-8366-f609c9779cd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4" y="757881"/>
            <a:ext cx="9136626" cy="610011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bwMode="auto">
          <a:xfrm>
            <a:off x="364524" y="2657732"/>
            <a:ext cx="8229600" cy="1488365"/>
          </a:xfrm>
          <a:prstGeom prst="rect">
            <a:avLst/>
          </a:prstGeom>
          <a:noFill/>
          <a:ln w="9525">
            <a:noFill/>
            <a:miter lim="800000"/>
            <a:headEnd/>
            <a:tailEnd/>
          </a:ln>
        </p:spPr>
        <p:txBody>
          <a:bodyPr/>
          <a:lstStyle/>
          <a:p>
            <a:pPr marL="342900" indent="-342900" algn="ctr" eaLnBrk="0" fontAlgn="base" hangingPunct="0">
              <a:spcBef>
                <a:spcPct val="20000"/>
              </a:spcBef>
              <a:spcAft>
                <a:spcPct val="0"/>
              </a:spcAft>
              <a:defRPr/>
            </a:pPr>
            <a:r>
              <a:rPr lang="en-US" sz="9600" b="1" kern="0">
                <a:solidFill>
                  <a:prstClr val="white"/>
                </a:solidFill>
                <a:effectLst>
                  <a:outerShdw blurRad="38100" dist="38100" dir="2700000" algn="tl">
                    <a:srgbClr val="000000">
                      <a:alpha val="43137"/>
                    </a:srgbClr>
                  </a:outerShdw>
                </a:effectLst>
                <a:latin typeface="Footlight MT Light" pitchFamily="18" charset="0"/>
                <a:ea typeface="ＭＳ Ｐゴシック" pitchFamily="34" charset="-128"/>
              </a:rPr>
              <a:t>Questions? </a:t>
            </a:r>
          </a:p>
          <a:p>
            <a:pPr marL="342900" indent="-342900" algn="ctr" eaLnBrk="0" fontAlgn="base" hangingPunct="0">
              <a:spcBef>
                <a:spcPct val="20000"/>
              </a:spcBef>
              <a:spcAft>
                <a:spcPct val="0"/>
              </a:spcAft>
              <a:defRPr/>
            </a:pPr>
            <a:endParaRPr lang="en-US" sz="9600" kern="0">
              <a:solidFill>
                <a:prstClr val="black"/>
              </a:solidFill>
              <a:latin typeface="Footlight MT Light" pitchFamily="18" charset="0"/>
              <a:ea typeface="ＭＳ Ｐゴシック" pitchFamily="34" charset="-128"/>
            </a:endParaRPr>
          </a:p>
        </p:txBody>
      </p:sp>
    </p:spTree>
    <p:extLst>
      <p:ext uri="{BB962C8B-B14F-4D97-AF65-F5344CB8AC3E}">
        <p14:creationId xmlns:p14="http://schemas.microsoft.com/office/powerpoint/2010/main" val="457607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http://www.orderessayonline.com/wp-content/uploads/2013/12/iStock_000006051265Large.jpg"/>
          <p:cNvPicPr>
            <a:picLocks noChangeAspect="1" noChangeArrowheads="1"/>
          </p:cNvPicPr>
          <p:nvPr/>
        </p:nvPicPr>
        <p:blipFill rotWithShape="1">
          <a:blip r:embed="rId2">
            <a:extLst>
              <a:ext uri="{28A0092B-C50C-407E-A947-70E740481C1C}">
                <a14:useLocalDpi xmlns:a14="http://schemas.microsoft.com/office/drawing/2010/main" val="0"/>
              </a:ext>
            </a:extLst>
          </a:blip>
          <a:srcRect l="2400" r="1600"/>
          <a:stretch/>
        </p:blipFill>
        <p:spPr bwMode="auto">
          <a:xfrm>
            <a:off x="0" y="772166"/>
            <a:ext cx="9144000" cy="60858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62747" y="772166"/>
            <a:ext cx="7886700" cy="1325563"/>
          </a:xfrm>
        </p:spPr>
        <p:txBody>
          <a:bodyPr/>
          <a:lstStyle/>
          <a:p>
            <a:pPr algn="ctr"/>
            <a:r>
              <a:rPr lang="en-US" b="1">
                <a:latin typeface="Calibri" panose="020F0502020204030204" pitchFamily="34" charset="0"/>
              </a:rPr>
              <a:t>Assignments</a:t>
            </a:r>
          </a:p>
        </p:txBody>
      </p:sp>
      <p:sp>
        <p:nvSpPr>
          <p:cNvPr id="3" name="Content Placeholder 2"/>
          <p:cNvSpPr>
            <a:spLocks noGrp="1"/>
          </p:cNvSpPr>
          <p:nvPr>
            <p:ph idx="1"/>
          </p:nvPr>
        </p:nvSpPr>
        <p:spPr>
          <a:xfrm>
            <a:off x="480368" y="2097730"/>
            <a:ext cx="7886700" cy="1246362"/>
          </a:xfrm>
          <a:solidFill>
            <a:schemeClr val="bg2">
              <a:alpha val="45000"/>
            </a:schemeClr>
          </a:solidFill>
        </p:spPr>
        <p:txBody>
          <a:bodyPr/>
          <a:lstStyle/>
          <a:p>
            <a:pPr marL="0" indent="0" algn="ctr">
              <a:buNone/>
            </a:pPr>
            <a:r>
              <a:rPr lang="en-US" sz="3200"/>
              <a:t>Get Informed Module must be completed before Lesson 4</a:t>
            </a:r>
            <a:endParaRPr lang="en-US" sz="3200" b="1">
              <a:effectLst>
                <a:outerShdw blurRad="38100" dist="38100" dir="2700000" algn="tl">
                  <a:srgbClr val="000000">
                    <a:alpha val="43137"/>
                  </a:srgbClr>
                </a:outerShdw>
              </a:effectLst>
            </a:endParaRPr>
          </a:p>
          <a:p>
            <a:pPr marL="0" indent="0">
              <a:buNone/>
            </a:pPr>
            <a:endParaRPr lang="en-US" sz="2800" b="1">
              <a:effectLst>
                <a:outerShdw blurRad="38100" dist="38100" dir="2700000" algn="tl">
                  <a:srgbClr val="000000">
                    <a:alpha val="43137"/>
                  </a:srgbClr>
                </a:outerShdw>
              </a:effectLst>
              <a:latin typeface="Comic Sans MS" panose="030F0702030302020204" pitchFamily="66" charset="0"/>
            </a:endParaRPr>
          </a:p>
        </p:txBody>
      </p:sp>
      <p:sp>
        <p:nvSpPr>
          <p:cNvPr id="4" name="Slide Number Placeholder 3"/>
          <p:cNvSpPr>
            <a:spLocks noGrp="1"/>
          </p:cNvSpPr>
          <p:nvPr>
            <p:ph type="sldNum" sz="quarter" idx="4294967295"/>
          </p:nvPr>
        </p:nvSpPr>
        <p:spPr>
          <a:xfrm>
            <a:off x="7010400" y="6356350"/>
            <a:ext cx="2133600" cy="365125"/>
          </a:xfrm>
          <a:prstGeom prst="rect">
            <a:avLst/>
          </a:prstGeom>
        </p:spPr>
        <p:txBody>
          <a:bodyPr/>
          <a:lstStyle/>
          <a:p>
            <a:pPr>
              <a:defRPr/>
            </a:pPr>
            <a:fld id="{76704595-72F2-4008-AABC-626869564ABE}" type="slidenum">
              <a:rPr lang="en-US" altLang="en-US" smtClean="0"/>
              <a:pPr>
                <a:defRPr/>
              </a:pPr>
              <a:t>44</a:t>
            </a:fld>
            <a:endParaRPr lang="en-US" altLang="en-US"/>
          </a:p>
        </p:txBody>
      </p:sp>
    </p:spTree>
    <p:extLst>
      <p:ext uri="{BB962C8B-B14F-4D97-AF65-F5344CB8AC3E}">
        <p14:creationId xmlns:p14="http://schemas.microsoft.com/office/powerpoint/2010/main" val="315715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197994" y="1765001"/>
            <a:ext cx="6667500" cy="4857750"/>
          </a:xfrm>
          <a:prstGeom prst="rect">
            <a:avLst/>
          </a:prstGeom>
        </p:spPr>
      </p:pic>
      <p:sp>
        <p:nvSpPr>
          <p:cNvPr id="3" name="Title 1"/>
          <p:cNvSpPr>
            <a:spLocks noGrp="1"/>
          </p:cNvSpPr>
          <p:nvPr>
            <p:ph type="title"/>
          </p:nvPr>
        </p:nvSpPr>
        <p:spPr>
          <a:xfrm>
            <a:off x="1600560" y="557072"/>
            <a:ext cx="7886700" cy="1325563"/>
          </a:xfrm>
        </p:spPr>
        <p:txBody>
          <a:bodyPr/>
          <a:lstStyle/>
          <a:p>
            <a:r>
              <a:rPr lang="en-US" b="1"/>
              <a:t>Networking Connections</a:t>
            </a:r>
          </a:p>
        </p:txBody>
      </p:sp>
    </p:spTree>
    <p:extLst>
      <p:ext uri="{BB962C8B-B14F-4D97-AF65-F5344CB8AC3E}">
        <p14:creationId xmlns:p14="http://schemas.microsoft.com/office/powerpoint/2010/main" val="2197627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354" y="761701"/>
            <a:ext cx="7886700" cy="914400"/>
          </a:xfrm>
        </p:spPr>
        <p:txBody>
          <a:bodyPr/>
          <a:lstStyle/>
          <a:p>
            <a:pPr algn="ctr"/>
            <a:r>
              <a:rPr lang="en-US" b="1"/>
              <a:t>Building Your Network</a:t>
            </a:r>
          </a:p>
        </p:txBody>
      </p:sp>
      <p:sp>
        <p:nvSpPr>
          <p:cNvPr id="4" name="Content Placeholder 3"/>
          <p:cNvSpPr>
            <a:spLocks noGrp="1"/>
          </p:cNvSpPr>
          <p:nvPr>
            <p:ph sz="half" idx="2"/>
          </p:nvPr>
        </p:nvSpPr>
        <p:spPr>
          <a:xfrm>
            <a:off x="351167" y="1799881"/>
            <a:ext cx="8381887" cy="4548823"/>
          </a:xfrm>
        </p:spPr>
        <p:txBody>
          <a:bodyPr>
            <a:normAutofit fontScale="85000" lnSpcReduction="10000"/>
          </a:bodyPr>
          <a:lstStyle/>
          <a:p>
            <a:r>
              <a:rPr lang="en-US"/>
              <a:t>Good networkers get jobs.</a:t>
            </a:r>
          </a:p>
          <a:p>
            <a:r>
              <a:rPr lang="en-US"/>
              <a:t>They are always on the look out for opportunities to meet and interact with people.</a:t>
            </a:r>
          </a:p>
          <a:p>
            <a:r>
              <a:rPr lang="en-US"/>
              <a:t>The more people you meet the better chances you have of finding the information you need that can lead to what you want. </a:t>
            </a:r>
          </a:p>
          <a:p>
            <a:r>
              <a:rPr lang="en-US"/>
              <a:t>Even if the person can’t help you, they may know someone who can.</a:t>
            </a:r>
          </a:p>
          <a:p>
            <a:r>
              <a:rPr lang="en-US">
                <a:solidFill>
                  <a:srgbClr val="FF0000"/>
                </a:solidFill>
              </a:rPr>
              <a:t>Where?</a:t>
            </a:r>
          </a:p>
          <a:p>
            <a:pPr marL="0" indent="0">
              <a:buNone/>
            </a:pPr>
            <a:r>
              <a:rPr lang="en-US"/>
              <a:t>	- Networking Events (this is Boston, take advantage of it!!)</a:t>
            </a:r>
          </a:p>
          <a:p>
            <a:pPr marL="0" indent="0">
              <a:buNone/>
            </a:pPr>
            <a:r>
              <a:rPr lang="en-US"/>
              <a:t>	- Trade Shows/ Expos</a:t>
            </a:r>
          </a:p>
          <a:p>
            <a:pPr marL="0" indent="0">
              <a:buNone/>
            </a:pPr>
            <a:r>
              <a:rPr lang="en-US"/>
              <a:t>	- Online (obvious, but true!)</a:t>
            </a:r>
          </a:p>
        </p:txBody>
      </p:sp>
    </p:spTree>
    <p:extLst>
      <p:ext uri="{BB962C8B-B14F-4D97-AF65-F5344CB8AC3E}">
        <p14:creationId xmlns:p14="http://schemas.microsoft.com/office/powerpoint/2010/main" val="4180299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7408" y="684609"/>
            <a:ext cx="5661171" cy="1325563"/>
          </a:xfrm>
        </p:spPr>
        <p:txBody>
          <a:bodyPr/>
          <a:lstStyle/>
          <a:p>
            <a:r>
              <a:rPr lang="en-US" b="1"/>
              <a:t>Maintain Your Network</a:t>
            </a:r>
          </a:p>
        </p:txBody>
      </p:sp>
      <p:sp>
        <p:nvSpPr>
          <p:cNvPr id="4" name="Content Placeholder 3"/>
          <p:cNvSpPr>
            <a:spLocks noGrp="1"/>
          </p:cNvSpPr>
          <p:nvPr>
            <p:ph sz="half" idx="2"/>
          </p:nvPr>
        </p:nvSpPr>
        <p:spPr>
          <a:xfrm>
            <a:off x="433631" y="1798044"/>
            <a:ext cx="4344110" cy="4930416"/>
          </a:xfrm>
        </p:spPr>
        <p:txBody>
          <a:bodyPr/>
          <a:lstStyle/>
          <a:p>
            <a:r>
              <a:rPr lang="en-US"/>
              <a:t>There is no point in building up your network if you don’t use it or engage with it. </a:t>
            </a:r>
          </a:p>
          <a:p>
            <a:r>
              <a:rPr lang="en-US"/>
              <a:t>Introduce your connections to other people that may be valuable to them.</a:t>
            </a:r>
          </a:p>
          <a:p>
            <a:r>
              <a:rPr lang="en-US"/>
              <a:t>Make requests, but always follow up after that request is granted.</a:t>
            </a:r>
          </a:p>
        </p:txBody>
      </p:sp>
      <p:pic>
        <p:nvPicPr>
          <p:cNvPr id="7" name="Picture 6"/>
          <p:cNvPicPr>
            <a:picLocks noChangeAspect="1"/>
          </p:cNvPicPr>
          <p:nvPr/>
        </p:nvPicPr>
        <p:blipFill>
          <a:blip r:embed="rId3"/>
          <a:stretch>
            <a:fillRect/>
          </a:stretch>
        </p:blipFill>
        <p:spPr>
          <a:xfrm>
            <a:off x="437457" y="834294"/>
            <a:ext cx="777290" cy="843915"/>
          </a:xfrm>
          <a:prstGeom prst="rect">
            <a:avLst/>
          </a:prstGeom>
        </p:spPr>
      </p:pic>
      <p:pic>
        <p:nvPicPr>
          <p:cNvPr id="8" name="Picture 7"/>
          <p:cNvPicPr>
            <a:picLocks noChangeAspect="1"/>
          </p:cNvPicPr>
          <p:nvPr/>
        </p:nvPicPr>
        <p:blipFill>
          <a:blip r:embed="rId4"/>
          <a:stretch>
            <a:fillRect/>
          </a:stretch>
        </p:blipFill>
        <p:spPr>
          <a:xfrm>
            <a:off x="4654687" y="2861031"/>
            <a:ext cx="4184513" cy="2353789"/>
          </a:xfrm>
          <a:prstGeom prst="rect">
            <a:avLst/>
          </a:prstGeom>
        </p:spPr>
      </p:pic>
    </p:spTree>
    <p:extLst>
      <p:ext uri="{BB962C8B-B14F-4D97-AF65-F5344CB8AC3E}">
        <p14:creationId xmlns:p14="http://schemas.microsoft.com/office/powerpoint/2010/main" val="728343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1" y="846385"/>
            <a:ext cx="7886700" cy="875736"/>
          </a:xfrm>
        </p:spPr>
        <p:txBody>
          <a:bodyPr/>
          <a:lstStyle/>
          <a:p>
            <a:pPr algn="ctr"/>
            <a:r>
              <a:rPr lang="en-US" b="1"/>
              <a:t>Networking Scavenger Hunt</a:t>
            </a:r>
          </a:p>
        </p:txBody>
      </p:sp>
      <p:sp>
        <p:nvSpPr>
          <p:cNvPr id="3" name="Text Placeholder 2"/>
          <p:cNvSpPr>
            <a:spLocks noGrp="1"/>
          </p:cNvSpPr>
          <p:nvPr>
            <p:ph type="body" idx="1"/>
          </p:nvPr>
        </p:nvSpPr>
        <p:spPr>
          <a:xfrm>
            <a:off x="704850" y="1793927"/>
            <a:ext cx="4132658" cy="451239"/>
          </a:xfrm>
        </p:spPr>
        <p:txBody>
          <a:bodyPr>
            <a:normAutofit/>
          </a:bodyPr>
          <a:lstStyle/>
          <a:p>
            <a:r>
              <a:rPr lang="en-US"/>
              <a:t>Find a person who:</a:t>
            </a:r>
          </a:p>
        </p:txBody>
      </p:sp>
      <p:sp>
        <p:nvSpPr>
          <p:cNvPr id="4" name="Content Placeholder 3"/>
          <p:cNvSpPr>
            <a:spLocks noGrp="1"/>
          </p:cNvSpPr>
          <p:nvPr>
            <p:ph sz="half" idx="2"/>
          </p:nvPr>
        </p:nvSpPr>
        <p:spPr>
          <a:xfrm>
            <a:off x="2076450" y="2452933"/>
            <a:ext cx="4789169" cy="3684588"/>
          </a:xfrm>
        </p:spPr>
        <p:txBody>
          <a:bodyPr>
            <a:normAutofit fontScale="77500" lnSpcReduction="20000"/>
          </a:bodyPr>
          <a:lstStyle/>
          <a:p>
            <a:r>
              <a:rPr lang="en-US"/>
              <a:t>Owns shares in one business</a:t>
            </a:r>
          </a:p>
          <a:p>
            <a:r>
              <a:rPr lang="en-US"/>
              <a:t>Uses Facebook and LinkedIn everyday</a:t>
            </a:r>
          </a:p>
          <a:p>
            <a:r>
              <a:rPr lang="en-US"/>
              <a:t>Has the letter A in their first name</a:t>
            </a:r>
          </a:p>
          <a:p>
            <a:r>
              <a:rPr lang="en-US"/>
              <a:t>Requires glasses to read</a:t>
            </a:r>
          </a:p>
          <a:p>
            <a:r>
              <a:rPr lang="en-US"/>
              <a:t>Owns a patent for something they designed/created</a:t>
            </a:r>
          </a:p>
          <a:p>
            <a:r>
              <a:rPr lang="en-US"/>
              <a:t>Arrived to class today via public transportation</a:t>
            </a:r>
          </a:p>
          <a:p>
            <a:r>
              <a:rPr lang="en-US"/>
              <a:t>Has met a famous person</a:t>
            </a:r>
          </a:p>
          <a:p>
            <a:r>
              <a:rPr lang="en-US"/>
              <a:t>Had a coffee this morning from Dunkin Donuts</a:t>
            </a:r>
          </a:p>
          <a:p>
            <a:endParaRPr lang="en-US"/>
          </a:p>
        </p:txBody>
      </p:sp>
    </p:spTree>
    <p:extLst>
      <p:ext uri="{BB962C8B-B14F-4D97-AF65-F5344CB8AC3E}">
        <p14:creationId xmlns:p14="http://schemas.microsoft.com/office/powerpoint/2010/main" val="868976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4C3E8E-1989-49A0-9C86-551836771D90}"/>
              </a:ext>
            </a:extLst>
          </p:cNvPr>
          <p:cNvSpPr>
            <a:spLocks noGrp="1"/>
          </p:cNvSpPr>
          <p:nvPr>
            <p:ph sz="half" idx="1"/>
          </p:nvPr>
        </p:nvSpPr>
        <p:spPr>
          <a:xfrm>
            <a:off x="685800" y="1982037"/>
            <a:ext cx="3886200" cy="2893925"/>
          </a:xfrm>
        </p:spPr>
        <p:txBody>
          <a:bodyPr>
            <a:noAutofit/>
          </a:bodyPr>
          <a:lstStyle/>
          <a:p>
            <a:pPr marL="0" indent="0" algn="ctr">
              <a:buNone/>
            </a:pPr>
            <a:r>
              <a:rPr lang="en-US" sz="3200" b="1" dirty="0">
                <a:solidFill>
                  <a:srgbClr val="C00000"/>
                </a:solidFill>
              </a:rPr>
              <a:t>Networking doesn’t have to be scary or hard. Some of the best Networking comes from being natural and the most true to yourself.</a:t>
            </a:r>
            <a:endParaRPr lang="en-US" sz="3200" b="1" dirty="0"/>
          </a:p>
        </p:txBody>
      </p:sp>
      <p:pic>
        <p:nvPicPr>
          <p:cNvPr id="1026" name="Picture 2" descr="Image result for whew">
            <a:extLst>
              <a:ext uri="{FF2B5EF4-FFF2-40B4-BE49-F238E27FC236}">
                <a16:creationId xmlns:a16="http://schemas.microsoft.com/office/drawing/2014/main" id="{FC8B745B-F54A-4AD1-9A9E-81FE7F74034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021245" y="2514086"/>
            <a:ext cx="3886200" cy="182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3644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UCOE_PPT_Template" id="{361F1830-82BF-4B1F-BA20-79352C28B549}" vid="{DC434AD9-E341-40A3-84B7-8F84093185A7}"/>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UCOE_PPT_Template" id="{361F1830-82BF-4B1F-BA20-79352C28B549}" vid="{C1763CD3-75D5-4293-92F5-645DF1D16B97}"/>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UCOE_PPT_Template" id="{361F1830-82BF-4B1F-BA20-79352C28B549}" vid="{33C48C9F-5365-4DAF-B29E-5D989D31164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70DBE565B9D4A4081E31D49A9BC43EC" ma:contentTypeVersion="28" ma:contentTypeDescription="Create a new document." ma:contentTypeScope="" ma:versionID="a27772847a506681ffc5b8a2646f7b80">
  <xsd:schema xmlns:xsd="http://www.w3.org/2001/XMLSchema" xmlns:xs="http://www.w3.org/2001/XMLSchema" xmlns:p="http://schemas.microsoft.com/office/2006/metadata/properties" xmlns:ns2="e7e73979-915b-45f1-be95-b891e57b0a18" targetNamespace="http://schemas.microsoft.com/office/2006/metadata/properties" ma:root="true" ma:fieldsID="2ac6ddb896c3ad30b918a18897b81a70" ns2:_="">
    <xsd:import namespace="e7e73979-915b-45f1-be95-b891e57b0a18"/>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Leaders" minOccurs="0"/>
                <xsd:element ref="ns2:Members" minOccurs="0"/>
                <xsd:element ref="ns2:Member_Groups" minOccurs="0"/>
                <xsd:element ref="ns2:Distribution_Groups" minOccurs="0"/>
                <xsd:element ref="ns2:LMS_Mappings" minOccurs="0"/>
                <xsd:element ref="ns2:Invited_Leaders" minOccurs="0"/>
                <xsd:element ref="ns2:Invited_Members" minOccurs="0"/>
                <xsd:element ref="ns2:Self_Registration_Enabled" minOccurs="0"/>
                <xsd:element ref="ns2:Has_Leaders_Only_SectionGroup" minOccurs="0"/>
                <xsd:element ref="ns2:Is_Collaboration_Space_Locked" minOccurs="0"/>
                <xsd:element ref="ns2:IsNotebookLocked" minOccurs="0"/>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e73979-915b-45f1-be95-b891e57b0a18"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Leaders" ma:index="17" nillable="true" ma:displayName="Leaders" ma:internalName="Lead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s" ma:index="18" nillable="true" ma:displayName="Members" ma:internalName="Memb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_Groups" ma:index="19" nillable="true" ma:displayName="Member Groups" ma:internalName="Member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Leaders" ma:index="22" nillable="true" ma:displayName="Invited Leaders" ma:internalName="Invited_Leaders">
      <xsd:simpleType>
        <xsd:restriction base="dms:Note">
          <xsd:maxLength value="255"/>
        </xsd:restriction>
      </xsd:simpleType>
    </xsd:element>
    <xsd:element name="Invited_Members" ma:index="23" nillable="true" ma:displayName="Invited Members" ma:internalName="Invited_Member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Leaders_Only_SectionGroup" ma:index="25" nillable="true" ma:displayName="Has Leaders Only SectionGroup" ma:internalName="Has_Leaders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MediaServiceMetadata" ma:index="28" nillable="true" ma:displayName="MediaServiceMetadata" ma:hidden="true" ma:internalName="MediaServiceMetadata" ma:readOnly="true">
      <xsd:simpleType>
        <xsd:restriction base="dms:Note"/>
      </xsd:simpleType>
    </xsd:element>
    <xsd:element name="MediaServiceFastMetadata" ma:index="29" nillable="true" ma:displayName="MediaServiceFastMetadata" ma:hidden="true" ma:internalName="MediaServiceFastMetadata" ma:readOnly="true">
      <xsd:simpleType>
        <xsd:restriction base="dms:Note"/>
      </xsd:simpleType>
    </xsd:element>
    <xsd:element name="MediaServiceAutoTags" ma:index="30" nillable="true" ma:displayName="Tags" ma:internalName="MediaServiceAutoTags" ma:readOnly="true">
      <xsd:simpleType>
        <xsd:restriction base="dms:Text"/>
      </xsd:simpleType>
    </xsd:element>
    <xsd:element name="MediaServiceOCR" ma:index="31" nillable="true" ma:displayName="Extracted Text" ma:internalName="MediaServiceOCR" ma:readOnly="true">
      <xsd:simpleType>
        <xsd:restriction base="dms:Note">
          <xsd:maxLength value="255"/>
        </xsd:restriction>
      </xsd:simpleType>
    </xsd:element>
    <xsd:element name="MediaServiceGenerationTime" ma:index="32" nillable="true" ma:displayName="MediaServiceGenerationTime" ma:hidden="true" ma:internalName="MediaServiceGenerationTime" ma:readOnly="true">
      <xsd:simpleType>
        <xsd:restriction base="dms:Text"/>
      </xsd:simpleType>
    </xsd:element>
    <xsd:element name="MediaServiceEventHashCode" ma:index="33" nillable="true" ma:displayName="MediaServiceEventHashCode" ma:hidden="true" ma:internalName="MediaServiceEventHashCode" ma:readOnly="true">
      <xsd:simpleType>
        <xsd:restriction base="dms:Text"/>
      </xsd:simpleType>
    </xsd:element>
    <xsd:element name="MediaServiceAutoKeyPoints" ma:index="34" nillable="true" ma:displayName="MediaServiceAutoKeyPoints" ma:hidden="true" ma:internalName="MediaServiceAutoKeyPoints" ma:readOnly="true">
      <xsd:simpleType>
        <xsd:restriction base="dms:Note"/>
      </xsd:simpleType>
    </xsd:element>
    <xsd:element name="MediaServiceKeyPoints" ma:index="3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AppVersion xmlns="e7e73979-915b-45f1-be95-b891e57b0a18" xsi:nil="true"/>
    <Invited_Leaders xmlns="e7e73979-915b-45f1-be95-b891e57b0a18" xsi:nil="true"/>
    <Member_Groups xmlns="e7e73979-915b-45f1-be95-b891e57b0a18">
      <UserInfo>
        <DisplayName/>
        <AccountId xsi:nil="true"/>
        <AccountType/>
      </UserInfo>
    </Member_Groups>
    <NotebookType xmlns="e7e73979-915b-45f1-be95-b891e57b0a18" xsi:nil="true"/>
    <TeamsChannelId xmlns="e7e73979-915b-45f1-be95-b891e57b0a18" xsi:nil="true"/>
    <Is_Collaboration_Space_Locked xmlns="e7e73979-915b-45f1-be95-b891e57b0a18" xsi:nil="true"/>
    <Members xmlns="e7e73979-915b-45f1-be95-b891e57b0a18">
      <UserInfo>
        <DisplayName/>
        <AccountId xsi:nil="true"/>
        <AccountType/>
      </UserInfo>
    </Members>
    <Self_Registration_Enabled xmlns="e7e73979-915b-45f1-be95-b891e57b0a18" xsi:nil="true"/>
    <Has_Leaders_Only_SectionGroup xmlns="e7e73979-915b-45f1-be95-b891e57b0a18" xsi:nil="true"/>
    <IsNotebookLocked xmlns="e7e73979-915b-45f1-be95-b891e57b0a18" xsi:nil="true"/>
    <DefaultSectionNames xmlns="e7e73979-915b-45f1-be95-b891e57b0a18" xsi:nil="true"/>
    <Invited_Members xmlns="e7e73979-915b-45f1-be95-b891e57b0a18" xsi:nil="true"/>
    <CultureName xmlns="e7e73979-915b-45f1-be95-b891e57b0a18" xsi:nil="true"/>
    <Leaders xmlns="e7e73979-915b-45f1-be95-b891e57b0a18">
      <UserInfo>
        <DisplayName/>
        <AccountId xsi:nil="true"/>
        <AccountType/>
      </UserInfo>
    </Leaders>
    <Templates xmlns="e7e73979-915b-45f1-be95-b891e57b0a18" xsi:nil="true"/>
    <FolderType xmlns="e7e73979-915b-45f1-be95-b891e57b0a18" xsi:nil="true"/>
    <LMS_Mappings xmlns="e7e73979-915b-45f1-be95-b891e57b0a18" xsi:nil="true"/>
    <Math_Settings xmlns="e7e73979-915b-45f1-be95-b891e57b0a18" xsi:nil="true"/>
    <Owner xmlns="e7e73979-915b-45f1-be95-b891e57b0a18">
      <UserInfo>
        <DisplayName/>
        <AccountId xsi:nil="true"/>
        <AccountType/>
      </UserInfo>
    </Owner>
    <Distribution_Groups xmlns="e7e73979-915b-45f1-be95-b891e57b0a18" xsi:nil="true"/>
  </documentManagement>
</p:properties>
</file>

<file path=customXml/itemProps1.xml><?xml version="1.0" encoding="utf-8"?>
<ds:datastoreItem xmlns:ds="http://schemas.openxmlformats.org/officeDocument/2006/customXml" ds:itemID="{DB6B4142-D4FD-4BDA-A811-DC756E60D02C}">
  <ds:schemaRefs>
    <ds:schemaRef ds:uri="http://schemas.microsoft.com/sharepoint/v3/contenttype/forms"/>
  </ds:schemaRefs>
</ds:datastoreItem>
</file>

<file path=customXml/itemProps2.xml><?xml version="1.0" encoding="utf-8"?>
<ds:datastoreItem xmlns:ds="http://schemas.openxmlformats.org/officeDocument/2006/customXml" ds:itemID="{56128493-C75C-43EC-83CD-ABD5865EAB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e73979-915b-45f1-be95-b891e57b0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EEFBF84-36F0-48D7-A26F-A626A1051625}">
  <ds:schemaRefs>
    <ds:schemaRef ds:uri="http://schemas.microsoft.com/office/2006/metadata/properties"/>
    <ds:schemaRef ds:uri="http://www.w3.org/XML/1998/namespace"/>
    <ds:schemaRef ds:uri="http://purl.org/dc/term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e7e73979-915b-45f1-be95-b891e57b0a18"/>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NUCOE_PPT_Template</Template>
  <TotalTime>28</TotalTime>
  <Words>2215</Words>
  <Application>Microsoft Office PowerPoint</Application>
  <PresentationFormat>On-screen Show (4:3)</PresentationFormat>
  <Paragraphs>377</Paragraphs>
  <Slides>44</Slides>
  <Notes>29</Notes>
  <HiddenSlides>0</HiddenSlides>
  <MMClips>1</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44</vt:i4>
      </vt:variant>
    </vt:vector>
  </HeadingPairs>
  <TitlesOfParts>
    <vt:vector size="58" baseType="lpstr">
      <vt:lpstr>Arial</vt:lpstr>
      <vt:lpstr>Arial Rounded MT Bold</vt:lpstr>
      <vt:lpstr>Arial,Sans-Serif</vt:lpstr>
      <vt:lpstr>Berlin Sans FB</vt:lpstr>
      <vt:lpstr>Calibri</vt:lpstr>
      <vt:lpstr>Calibri Light</vt:lpstr>
      <vt:lpstr>Comic Sans MS</vt:lpstr>
      <vt:lpstr>Footlight MT Light</vt:lpstr>
      <vt:lpstr>Gill Sans MT</vt:lpstr>
      <vt:lpstr>Times</vt:lpstr>
      <vt:lpstr>Wingdings</vt:lpstr>
      <vt:lpstr>1_Office Theme</vt:lpstr>
      <vt:lpstr>Custom Design</vt:lpstr>
      <vt:lpstr>1_Custom Design</vt:lpstr>
      <vt:lpstr>Lesson 3:  Networking and  Career Fair Prep </vt:lpstr>
      <vt:lpstr>Lesson 3 Learning Objectives</vt:lpstr>
      <vt:lpstr>What is Professional Networking?</vt:lpstr>
      <vt:lpstr>PowerPoint Presentation</vt:lpstr>
      <vt:lpstr>Networking Connections</vt:lpstr>
      <vt:lpstr>Building Your Network</vt:lpstr>
      <vt:lpstr>Maintain Your Network</vt:lpstr>
      <vt:lpstr>Networking Scavenger Hunt</vt:lpstr>
      <vt:lpstr>PowerPoint Presentation</vt:lpstr>
      <vt:lpstr>4 Steps for Networking Success</vt:lpstr>
      <vt:lpstr>How to Read a Room</vt:lpstr>
      <vt:lpstr>PowerPoint Presentation</vt:lpstr>
      <vt:lpstr>How to Join a Group </vt:lpstr>
      <vt:lpstr>How to Introduce Yourself</vt:lpstr>
      <vt:lpstr>Conversation Flow &amp; Tips</vt:lpstr>
      <vt:lpstr>    Professional Appearance</vt:lpstr>
      <vt:lpstr> Professional Appearance</vt:lpstr>
      <vt:lpstr>    </vt:lpstr>
      <vt:lpstr>What Not to Do</vt:lpstr>
      <vt:lpstr>Tips for Safer Social Networking</vt:lpstr>
      <vt:lpstr>Tips for Safer Social Networking Continued</vt:lpstr>
      <vt:lpstr>Final Thoughts</vt:lpstr>
      <vt:lpstr>Questions?</vt:lpstr>
      <vt:lpstr>Career Fair Overview</vt:lpstr>
      <vt:lpstr>What to expect at a  Career Fair</vt:lpstr>
      <vt:lpstr>PowerPoint Presentation</vt:lpstr>
      <vt:lpstr>    What Employers Expect</vt:lpstr>
      <vt:lpstr>How to Prepare: Research Employers</vt:lpstr>
      <vt:lpstr>Resources:  Research Employers</vt:lpstr>
      <vt:lpstr>Research Employers Who Hire International Students</vt:lpstr>
      <vt:lpstr>Prepare: Your Plan</vt:lpstr>
      <vt:lpstr>How to Handle Your International Student Status</vt:lpstr>
      <vt:lpstr>What if they ask</vt:lpstr>
      <vt:lpstr>What if they ask</vt:lpstr>
      <vt:lpstr>What if they ask</vt:lpstr>
      <vt:lpstr>Speaking with Recruiters</vt:lpstr>
      <vt:lpstr>PowerPoint Presentation</vt:lpstr>
      <vt:lpstr>Practice Your Positioning Statement</vt:lpstr>
      <vt:lpstr>The Conversation</vt:lpstr>
      <vt:lpstr>Tips</vt:lpstr>
      <vt:lpstr>Follow Up &amp; Follow Through!</vt:lpstr>
      <vt:lpstr>Tips for 1st Semester Students</vt:lpstr>
      <vt:lpstr>PowerPoint Presentation</vt:lpstr>
      <vt:lpstr>Assignments</vt:lpstr>
    </vt:vector>
  </TitlesOfParts>
  <Company>Northeastern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3:  Career Fair Prep Mock Positioning Statements</dc:title>
  <dc:creator>Meyer, Laura</dc:creator>
  <cp:lastModifiedBy>Meyer, Laura</cp:lastModifiedBy>
  <cp:revision>1</cp:revision>
  <dcterms:created xsi:type="dcterms:W3CDTF">2019-07-16T15:45:10Z</dcterms:created>
  <dcterms:modified xsi:type="dcterms:W3CDTF">2019-09-16T17:05:46Z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0x010100D70DBE565B9D4A4081E31D49A9BC43EC</vt:lpwstr>
  </property>
</Properties>
</file>